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63" r:id="rId3"/>
    <p:sldId id="258" r:id="rId4"/>
    <p:sldId id="264" r:id="rId5"/>
    <p:sldId id="257" r:id="rId6"/>
    <p:sldId id="261" r:id="rId7"/>
    <p:sldId id="260" r:id="rId8"/>
    <p:sldId id="259" r:id="rId9"/>
    <p:sldId id="265" r:id="rId10"/>
    <p:sldId id="267" r:id="rId11"/>
    <p:sldId id="277" r:id="rId12"/>
    <p:sldId id="281" r:id="rId13"/>
    <p:sldId id="280" r:id="rId14"/>
    <p:sldId id="282" r:id="rId15"/>
    <p:sldId id="278" r:id="rId16"/>
    <p:sldId id="283" r:id="rId17"/>
    <p:sldId id="270" r:id="rId18"/>
    <p:sldId id="272" r:id="rId19"/>
    <p:sldId id="268" r:id="rId20"/>
    <p:sldId id="271" r:id="rId21"/>
    <p:sldId id="273" r:id="rId22"/>
    <p:sldId id="276" r:id="rId23"/>
    <p:sldId id="274" r:id="rId24"/>
    <p:sldId id="284" r:id="rId25"/>
    <p:sldId id="286" r:id="rId26"/>
    <p:sldId id="287" r:id="rId27"/>
    <p:sldId id="275" r:id="rId28"/>
    <p:sldId id="288" r:id="rId29"/>
    <p:sldId id="289" r:id="rId3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E3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81785" autoAdjust="0"/>
  </p:normalViewPr>
  <p:slideViewPr>
    <p:cSldViewPr>
      <p:cViewPr varScale="1">
        <p:scale>
          <a:sx n="95" d="100"/>
          <a:sy n="95" d="100"/>
        </p:scale>
        <p:origin x="1120"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F15F66D-A815-46F0-B813-2852535AB1F2}" type="datetimeFigureOut">
              <a:rPr lang="en-US" smtClean="0"/>
              <a:t>11/16/23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1C8BD66-3DBC-4FD8-812B-00C7C9A7C6CD}" type="slidenum">
              <a:rPr lang="en-US" smtClean="0"/>
              <a:t>‹#›</a:t>
            </a:fld>
            <a:endParaRPr lang="en-US"/>
          </a:p>
        </p:txBody>
      </p:sp>
    </p:spTree>
    <p:extLst>
      <p:ext uri="{BB962C8B-B14F-4D97-AF65-F5344CB8AC3E}">
        <p14:creationId xmlns:p14="http://schemas.microsoft.com/office/powerpoint/2010/main" val="1835288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8BD66-3DBC-4FD8-812B-00C7C9A7C6CD}" type="slidenum">
              <a:rPr lang="en-US" smtClean="0"/>
              <a:t>5</a:t>
            </a:fld>
            <a:endParaRPr lang="en-US"/>
          </a:p>
        </p:txBody>
      </p:sp>
    </p:spTree>
    <p:extLst>
      <p:ext uri="{BB962C8B-B14F-4D97-AF65-F5344CB8AC3E}">
        <p14:creationId xmlns:p14="http://schemas.microsoft.com/office/powerpoint/2010/main" val="137974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8BD66-3DBC-4FD8-812B-00C7C9A7C6CD}" type="slidenum">
              <a:rPr lang="en-US" smtClean="0"/>
              <a:t>6</a:t>
            </a:fld>
            <a:endParaRPr lang="en-US"/>
          </a:p>
        </p:txBody>
      </p:sp>
    </p:spTree>
    <p:extLst>
      <p:ext uri="{BB962C8B-B14F-4D97-AF65-F5344CB8AC3E}">
        <p14:creationId xmlns:p14="http://schemas.microsoft.com/office/powerpoint/2010/main" val="4187928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8BD66-3DBC-4FD8-812B-00C7C9A7C6CD}" type="slidenum">
              <a:rPr lang="en-US" smtClean="0"/>
              <a:t>7</a:t>
            </a:fld>
            <a:endParaRPr lang="en-US"/>
          </a:p>
        </p:txBody>
      </p:sp>
    </p:spTree>
    <p:extLst>
      <p:ext uri="{BB962C8B-B14F-4D97-AF65-F5344CB8AC3E}">
        <p14:creationId xmlns:p14="http://schemas.microsoft.com/office/powerpoint/2010/main" val="406813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8BD66-3DBC-4FD8-812B-00C7C9A7C6CD}" type="slidenum">
              <a:rPr lang="en-US" smtClean="0"/>
              <a:t>10</a:t>
            </a:fld>
            <a:endParaRPr lang="en-US"/>
          </a:p>
        </p:txBody>
      </p:sp>
    </p:spTree>
    <p:extLst>
      <p:ext uri="{BB962C8B-B14F-4D97-AF65-F5344CB8AC3E}">
        <p14:creationId xmlns:p14="http://schemas.microsoft.com/office/powerpoint/2010/main" val="4049777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8BD66-3DBC-4FD8-812B-00C7C9A7C6CD}" type="slidenum">
              <a:rPr lang="en-US" smtClean="0"/>
              <a:t>18</a:t>
            </a:fld>
            <a:endParaRPr lang="en-US"/>
          </a:p>
        </p:txBody>
      </p:sp>
    </p:spTree>
    <p:extLst>
      <p:ext uri="{BB962C8B-B14F-4D97-AF65-F5344CB8AC3E}">
        <p14:creationId xmlns:p14="http://schemas.microsoft.com/office/powerpoint/2010/main" val="146368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8BD66-3DBC-4FD8-812B-00C7C9A7C6CD}" type="slidenum">
              <a:rPr lang="en-US" smtClean="0"/>
              <a:t>19</a:t>
            </a:fld>
            <a:endParaRPr lang="en-US"/>
          </a:p>
        </p:txBody>
      </p:sp>
    </p:spTree>
    <p:extLst>
      <p:ext uri="{BB962C8B-B14F-4D97-AF65-F5344CB8AC3E}">
        <p14:creationId xmlns:p14="http://schemas.microsoft.com/office/powerpoint/2010/main" val="59973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C8BD66-3DBC-4FD8-812B-00C7C9A7C6CD}" type="slidenum">
              <a:rPr lang="en-US" smtClean="0"/>
              <a:t>27</a:t>
            </a:fld>
            <a:endParaRPr lang="en-US"/>
          </a:p>
        </p:txBody>
      </p:sp>
    </p:spTree>
    <p:extLst>
      <p:ext uri="{BB962C8B-B14F-4D97-AF65-F5344CB8AC3E}">
        <p14:creationId xmlns:p14="http://schemas.microsoft.com/office/powerpoint/2010/main" val="4169323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900" b="0" i="0">
                <a:solidFill>
                  <a:schemeClr val="bg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rgbClr val="F8CBAD"/>
                </a:solidFill>
                <a:latin typeface="Calibri"/>
                <a:cs typeface="Calibri"/>
              </a:defRPr>
            </a:lvl1pPr>
          </a:lstStyle>
          <a:p>
            <a:pPr marL="12700">
              <a:lnSpc>
                <a:spcPct val="100000"/>
              </a:lnSpc>
              <a:spcBef>
                <a:spcPts val="40"/>
              </a:spcBef>
            </a:pPr>
            <a:r>
              <a:rPr spc="-10" dirty="0"/>
              <a:t>3/31/23</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11/16/23</a:t>
            </a:fld>
            <a:endParaRPr lang="en-US"/>
          </a:p>
        </p:txBody>
      </p:sp>
      <p:sp>
        <p:nvSpPr>
          <p:cNvPr id="6" name="Holder 6"/>
          <p:cNvSpPr>
            <a:spLocks noGrp="1"/>
          </p:cNvSpPr>
          <p:nvPr>
            <p:ph type="sldNum" sz="quarter" idx="7"/>
          </p:nvPr>
        </p:nvSpPr>
        <p:spPr/>
        <p:txBody>
          <a:bodyPr lIns="0" tIns="0" rIns="0" bIns="0"/>
          <a:lstStyle>
            <a:lvl1pPr>
              <a:defRPr sz="1200" b="1" i="0">
                <a:solidFill>
                  <a:srgbClr val="F8CBAD"/>
                </a:solidFill>
                <a:latin typeface="Calibri"/>
                <a:cs typeface="Calibri"/>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0" i="0">
                <a:solidFill>
                  <a:schemeClr val="bg1"/>
                </a:solidFill>
                <a:latin typeface="Calibri Light"/>
                <a:cs typeface="Calibri Light"/>
              </a:defRPr>
            </a:lvl1pPr>
          </a:lstStyle>
          <a:p>
            <a:endParaRPr/>
          </a:p>
        </p:txBody>
      </p:sp>
      <p:sp>
        <p:nvSpPr>
          <p:cNvPr id="3" name="Holder 3"/>
          <p:cNvSpPr>
            <a:spLocks noGrp="1"/>
          </p:cNvSpPr>
          <p:nvPr>
            <p:ph type="body" idx="1" hasCustomPrompt="1"/>
          </p:nvPr>
        </p:nvSpPr>
        <p:spPr>
          <a:xfrm>
            <a:off x="609600" y="1577340"/>
            <a:ext cx="10972800" cy="553998"/>
          </a:xfrm>
        </p:spPr>
        <p:txBody>
          <a:bodyPr lIns="0" tIns="0" rIns="0" bIns="0"/>
          <a:lstStyle>
            <a:lvl1pPr>
              <a:defRPr/>
            </a:lvl1pPr>
          </a:lstStyle>
          <a:p>
            <a:r>
              <a:rPr lang="en-US" dirty="0" err="1"/>
              <a:t>Sdf</a:t>
            </a:r>
            <a:endParaRPr lang="en-US" dirty="0"/>
          </a:p>
          <a:p>
            <a:pPr lvl="1"/>
            <a:r>
              <a:rPr lang="en-US" dirty="0" err="1"/>
              <a:t>asdf</a:t>
            </a:r>
            <a:endParaRPr dirty="0"/>
          </a:p>
        </p:txBody>
      </p:sp>
      <p:sp>
        <p:nvSpPr>
          <p:cNvPr id="4" name="Holder 4"/>
          <p:cNvSpPr>
            <a:spLocks noGrp="1"/>
          </p:cNvSpPr>
          <p:nvPr>
            <p:ph type="ftr" sz="quarter" idx="5"/>
          </p:nvPr>
        </p:nvSpPr>
        <p:spPr/>
        <p:txBody>
          <a:bodyPr lIns="0" tIns="0" rIns="0" bIns="0"/>
          <a:lstStyle>
            <a:lvl1pPr>
              <a:defRPr sz="1200" b="1" i="0">
                <a:solidFill>
                  <a:srgbClr val="F8CBAD"/>
                </a:solidFill>
                <a:latin typeface="Calibri"/>
                <a:cs typeface="Calibri"/>
              </a:defRPr>
            </a:lvl1pPr>
          </a:lstStyle>
          <a:p>
            <a:pPr marL="12700">
              <a:lnSpc>
                <a:spcPct val="100000"/>
              </a:lnSpc>
              <a:spcBef>
                <a:spcPts val="40"/>
              </a:spcBef>
            </a:pPr>
            <a:r>
              <a:rPr spc="-10" dirty="0"/>
              <a:t>3/31/23</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11/16/23</a:t>
            </a:fld>
            <a:endParaRPr lang="en-US"/>
          </a:p>
        </p:txBody>
      </p:sp>
      <p:sp>
        <p:nvSpPr>
          <p:cNvPr id="6" name="Holder 6"/>
          <p:cNvSpPr>
            <a:spLocks noGrp="1"/>
          </p:cNvSpPr>
          <p:nvPr>
            <p:ph type="sldNum" sz="quarter" idx="7"/>
          </p:nvPr>
        </p:nvSpPr>
        <p:spPr/>
        <p:txBody>
          <a:bodyPr lIns="0" tIns="0" rIns="0" bIns="0"/>
          <a:lstStyle>
            <a:lvl1pPr>
              <a:defRPr sz="1200" b="1" i="0">
                <a:solidFill>
                  <a:srgbClr val="F8CBAD"/>
                </a:solidFill>
                <a:latin typeface="Calibri"/>
                <a:cs typeface="Calibri"/>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0" i="0">
                <a:solidFill>
                  <a:schemeClr val="bg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rgbClr val="F8CBAD"/>
                </a:solidFill>
                <a:latin typeface="Calibri"/>
                <a:cs typeface="Calibri"/>
              </a:defRPr>
            </a:lvl1pPr>
          </a:lstStyle>
          <a:p>
            <a:pPr marL="12700">
              <a:lnSpc>
                <a:spcPct val="100000"/>
              </a:lnSpc>
              <a:spcBef>
                <a:spcPts val="40"/>
              </a:spcBef>
            </a:pPr>
            <a:r>
              <a:rPr spc="-10" dirty="0"/>
              <a:t>3/31/23</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11/16/23</a:t>
            </a:fld>
            <a:endParaRPr lang="en-US"/>
          </a:p>
        </p:txBody>
      </p:sp>
      <p:sp>
        <p:nvSpPr>
          <p:cNvPr id="7" name="Holder 7"/>
          <p:cNvSpPr>
            <a:spLocks noGrp="1"/>
          </p:cNvSpPr>
          <p:nvPr>
            <p:ph type="sldNum" sz="quarter" idx="7"/>
          </p:nvPr>
        </p:nvSpPr>
        <p:spPr/>
        <p:txBody>
          <a:bodyPr lIns="0" tIns="0" rIns="0" bIns="0"/>
          <a:lstStyle>
            <a:lvl1pPr>
              <a:defRPr sz="1200" b="1" i="0">
                <a:solidFill>
                  <a:srgbClr val="F8CBAD"/>
                </a:solidFill>
                <a:latin typeface="Calibri"/>
                <a:cs typeface="Calibri"/>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0" i="0">
                <a:solidFill>
                  <a:schemeClr val="bg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defRPr sz="1200" b="1" i="0">
                <a:solidFill>
                  <a:srgbClr val="F8CBAD"/>
                </a:solidFill>
                <a:latin typeface="Calibri"/>
                <a:cs typeface="Calibri"/>
              </a:defRPr>
            </a:lvl1pPr>
          </a:lstStyle>
          <a:p>
            <a:pPr marL="12700">
              <a:lnSpc>
                <a:spcPct val="100000"/>
              </a:lnSpc>
              <a:spcBef>
                <a:spcPts val="40"/>
              </a:spcBef>
            </a:pPr>
            <a:r>
              <a:rPr spc="-10" dirty="0"/>
              <a:t>3/31/23</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11/16/23</a:t>
            </a:fld>
            <a:endParaRPr lang="en-US"/>
          </a:p>
        </p:txBody>
      </p:sp>
      <p:sp>
        <p:nvSpPr>
          <p:cNvPr id="5" name="Holder 5"/>
          <p:cNvSpPr>
            <a:spLocks noGrp="1"/>
          </p:cNvSpPr>
          <p:nvPr>
            <p:ph type="sldNum" sz="quarter" idx="7"/>
          </p:nvPr>
        </p:nvSpPr>
        <p:spPr/>
        <p:txBody>
          <a:bodyPr lIns="0" tIns="0" rIns="0" bIns="0"/>
          <a:lstStyle>
            <a:lvl1pPr>
              <a:defRPr sz="1200" b="1" i="0">
                <a:solidFill>
                  <a:srgbClr val="F8CBAD"/>
                </a:solidFill>
                <a:latin typeface="Calibri"/>
                <a:cs typeface="Calibri"/>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rgbClr val="F8CBAD"/>
                </a:solidFill>
                <a:latin typeface="Calibri"/>
                <a:cs typeface="Calibri"/>
              </a:defRPr>
            </a:lvl1pPr>
          </a:lstStyle>
          <a:p>
            <a:pPr marL="12700">
              <a:lnSpc>
                <a:spcPct val="100000"/>
              </a:lnSpc>
              <a:spcBef>
                <a:spcPts val="40"/>
              </a:spcBef>
            </a:pPr>
            <a:r>
              <a:rPr spc="-10" dirty="0"/>
              <a:t>3/31/23</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11/16/23</a:t>
            </a:fld>
            <a:endParaRPr lang="en-US"/>
          </a:p>
        </p:txBody>
      </p:sp>
      <p:sp>
        <p:nvSpPr>
          <p:cNvPr id="4" name="Holder 4"/>
          <p:cNvSpPr>
            <a:spLocks noGrp="1"/>
          </p:cNvSpPr>
          <p:nvPr>
            <p:ph type="sldNum" sz="quarter" idx="7"/>
          </p:nvPr>
        </p:nvSpPr>
        <p:spPr/>
        <p:txBody>
          <a:bodyPr lIns="0" tIns="0" rIns="0" bIns="0"/>
          <a:lstStyle>
            <a:lvl1pPr>
              <a:defRPr sz="1200" b="1" i="0">
                <a:solidFill>
                  <a:srgbClr val="F8CBAD"/>
                </a:solidFill>
                <a:latin typeface="Calibri"/>
                <a:cs typeface="Calibri"/>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544830"/>
          </a:xfrm>
          <a:custGeom>
            <a:avLst/>
            <a:gdLst/>
            <a:ahLst/>
            <a:cxnLst/>
            <a:rect l="l" t="t" r="r" b="b"/>
            <a:pathLst>
              <a:path w="12192000" h="544830">
                <a:moveTo>
                  <a:pt x="12192000" y="0"/>
                </a:moveTo>
                <a:lnTo>
                  <a:pt x="0" y="0"/>
                </a:lnTo>
                <a:lnTo>
                  <a:pt x="0" y="544512"/>
                </a:lnTo>
                <a:lnTo>
                  <a:pt x="12192000" y="544512"/>
                </a:lnTo>
                <a:lnTo>
                  <a:pt x="12192000" y="0"/>
                </a:lnTo>
                <a:close/>
              </a:path>
            </a:pathLst>
          </a:custGeom>
          <a:solidFill>
            <a:srgbClr val="404040"/>
          </a:solidFill>
        </p:spPr>
        <p:txBody>
          <a:bodyPr wrap="square" lIns="0" tIns="0" rIns="0" bIns="0" rtlCol="0"/>
          <a:lstStyle/>
          <a:p>
            <a:endParaRPr/>
          </a:p>
        </p:txBody>
      </p:sp>
      <p:sp>
        <p:nvSpPr>
          <p:cNvPr id="2" name="Holder 2"/>
          <p:cNvSpPr>
            <a:spLocks noGrp="1"/>
          </p:cNvSpPr>
          <p:nvPr>
            <p:ph type="title"/>
          </p:nvPr>
        </p:nvSpPr>
        <p:spPr>
          <a:xfrm>
            <a:off x="4013200" y="-98890"/>
            <a:ext cx="4165599" cy="623570"/>
          </a:xfrm>
          <a:prstGeom prst="rect">
            <a:avLst/>
          </a:prstGeom>
        </p:spPr>
        <p:txBody>
          <a:bodyPr wrap="square" lIns="0" tIns="0" rIns="0" bIns="0">
            <a:spAutoFit/>
          </a:bodyPr>
          <a:lstStyle>
            <a:lvl1pPr>
              <a:defRPr sz="3900" b="0" i="0">
                <a:solidFill>
                  <a:schemeClr val="bg1"/>
                </a:solidFill>
                <a:latin typeface="Calibri Light"/>
                <a:cs typeface="Calibri Light"/>
              </a:defRPr>
            </a:lvl1pPr>
          </a:lstStyle>
          <a:p>
            <a:endParaRPr/>
          </a:p>
        </p:txBody>
      </p:sp>
      <p:sp>
        <p:nvSpPr>
          <p:cNvPr id="3" name="Holder 3"/>
          <p:cNvSpPr>
            <a:spLocks noGrp="1"/>
          </p:cNvSpPr>
          <p:nvPr>
            <p:ph type="body" idx="1"/>
          </p:nvPr>
        </p:nvSpPr>
        <p:spPr>
          <a:xfrm>
            <a:off x="609600" y="1577340"/>
            <a:ext cx="10972800" cy="553998"/>
          </a:xfrm>
          <a:prstGeom prst="rect">
            <a:avLst/>
          </a:prstGeom>
        </p:spPr>
        <p:txBody>
          <a:bodyPr wrap="square" lIns="0" tIns="0" rIns="0" bIns="0">
            <a:spAutoFit/>
          </a:bodyPr>
          <a:lstStyle>
            <a:lvl1pPr>
              <a:defRPr/>
            </a:lvl1pPr>
          </a:lstStyle>
          <a:p>
            <a:r>
              <a:rPr lang="en-US" dirty="0" err="1"/>
              <a:t>Asdf</a:t>
            </a:r>
            <a:endParaRPr lang="en-US" dirty="0"/>
          </a:p>
          <a:p>
            <a:pPr lvl="1"/>
            <a:r>
              <a:rPr lang="en-US" dirty="0" err="1"/>
              <a:t>sdf</a:t>
            </a:r>
            <a:endParaRPr dirty="0"/>
          </a:p>
        </p:txBody>
      </p:sp>
      <p:sp>
        <p:nvSpPr>
          <p:cNvPr id="4" name="Holder 4"/>
          <p:cNvSpPr>
            <a:spLocks noGrp="1"/>
          </p:cNvSpPr>
          <p:nvPr>
            <p:ph type="ftr" sz="quarter" idx="5"/>
          </p:nvPr>
        </p:nvSpPr>
        <p:spPr>
          <a:xfrm>
            <a:off x="916939" y="6428920"/>
            <a:ext cx="544830" cy="211454"/>
          </a:xfrm>
          <a:prstGeom prst="rect">
            <a:avLst/>
          </a:prstGeom>
        </p:spPr>
        <p:txBody>
          <a:bodyPr wrap="square" lIns="0" tIns="0" rIns="0" bIns="0">
            <a:spAutoFit/>
          </a:bodyPr>
          <a:lstStyle>
            <a:lvl1pPr>
              <a:defRPr sz="1200" b="1" i="0">
                <a:solidFill>
                  <a:srgbClr val="F8CBAD"/>
                </a:solidFill>
                <a:latin typeface="Calibri"/>
                <a:cs typeface="Calibri"/>
              </a:defRPr>
            </a:lvl1pPr>
          </a:lstStyle>
          <a:p>
            <a:pPr marL="12700">
              <a:lnSpc>
                <a:spcPct val="100000"/>
              </a:lnSpc>
              <a:spcBef>
                <a:spcPts val="40"/>
              </a:spcBef>
            </a:pPr>
            <a:r>
              <a:rPr spc="-10" dirty="0"/>
              <a:t>3/31/23</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11/16/23</a:t>
            </a:fld>
            <a:endParaRPr lang="en-US"/>
          </a:p>
        </p:txBody>
      </p:sp>
      <p:sp>
        <p:nvSpPr>
          <p:cNvPr id="6" name="Holder 6"/>
          <p:cNvSpPr>
            <a:spLocks noGrp="1"/>
          </p:cNvSpPr>
          <p:nvPr>
            <p:ph type="sldNum" sz="quarter" idx="7"/>
          </p:nvPr>
        </p:nvSpPr>
        <p:spPr>
          <a:xfrm>
            <a:off x="11145202" y="6428920"/>
            <a:ext cx="166370" cy="211454"/>
          </a:xfrm>
          <a:prstGeom prst="rect">
            <a:avLst/>
          </a:prstGeom>
        </p:spPr>
        <p:txBody>
          <a:bodyPr wrap="square" lIns="0" tIns="0" rIns="0" bIns="0">
            <a:spAutoFit/>
          </a:bodyPr>
          <a:lstStyle>
            <a:lvl1pPr>
              <a:defRPr sz="1200" b="1" i="0">
                <a:solidFill>
                  <a:srgbClr val="F8CBAD"/>
                </a:solidFill>
                <a:latin typeface="Calibri"/>
                <a:cs typeface="Calibri"/>
              </a:defRPr>
            </a:lvl1pPr>
          </a:lstStyle>
          <a:p>
            <a:pPr marL="38100">
              <a:lnSpc>
                <a:spcPct val="100000"/>
              </a:lnSpc>
              <a:spcBef>
                <a:spcPts val="4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285750" indent="-285750">
        <a:buFont typeface="Arial" panose="020B0604020202020204" pitchFamily="34" charset="0"/>
        <a:buChar char="•"/>
        <a:defRPr>
          <a:latin typeface="+mn-lt"/>
          <a:ea typeface="+mn-ea"/>
          <a:cs typeface="+mn-cs"/>
        </a:defRPr>
      </a:lvl1pPr>
      <a:lvl2pPr marL="742950" indent="-285750">
        <a:buFont typeface="Arial" panose="020B0604020202020204" pitchFamily="34" charset="0"/>
        <a:buChar char="•"/>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1828800"/>
            <a:ext cx="10820400" cy="1877117"/>
          </a:xfrm>
          <a:prstGeom prst="rect">
            <a:avLst/>
          </a:prstGeom>
        </p:spPr>
        <p:txBody>
          <a:bodyPr vert="horz" wrap="square" lIns="0" tIns="63500" rIns="0" bIns="0" rtlCol="0">
            <a:spAutoFit/>
          </a:bodyPr>
          <a:lstStyle/>
          <a:p>
            <a:pPr marL="183515" marR="5080" indent="-171450" algn="ctr">
              <a:lnSpc>
                <a:spcPts val="2000"/>
              </a:lnSpc>
            </a:pPr>
            <a:r>
              <a:rPr lang="en-US" sz="2800" b="1" dirty="0">
                <a:solidFill>
                  <a:srgbClr val="44546A"/>
                </a:solidFill>
                <a:latin typeface="Arial"/>
                <a:cs typeface="Arial"/>
              </a:rPr>
              <a:t>web3 Workshop:</a:t>
            </a:r>
            <a:br>
              <a:rPr lang="en-US" sz="2800" b="1" dirty="0">
                <a:solidFill>
                  <a:srgbClr val="44546A"/>
                </a:solidFill>
                <a:latin typeface="Arial"/>
                <a:cs typeface="Arial"/>
              </a:rPr>
            </a:br>
            <a:br>
              <a:rPr lang="en-US" sz="2800" b="1" dirty="0">
                <a:solidFill>
                  <a:srgbClr val="44546A"/>
                </a:solidFill>
                <a:latin typeface="Arial"/>
                <a:cs typeface="Arial"/>
              </a:rPr>
            </a:br>
            <a:br>
              <a:rPr lang="en-US" sz="2800" b="1" dirty="0">
                <a:solidFill>
                  <a:srgbClr val="44546A"/>
                </a:solidFill>
                <a:latin typeface="Arial"/>
                <a:cs typeface="Arial"/>
              </a:rPr>
            </a:br>
            <a:r>
              <a:rPr lang="en-US" sz="2800" b="1" dirty="0">
                <a:solidFill>
                  <a:srgbClr val="A20E32"/>
                </a:solidFill>
                <a:latin typeface="Arial"/>
                <a:cs typeface="Arial"/>
              </a:rPr>
              <a:t>Crafting Cutting-Edge Applications </a:t>
            </a:r>
            <a:br>
              <a:rPr lang="en-US" sz="2800" b="1" dirty="0">
                <a:solidFill>
                  <a:srgbClr val="A20E32"/>
                </a:solidFill>
                <a:latin typeface="Arial"/>
                <a:cs typeface="Arial"/>
              </a:rPr>
            </a:br>
            <a:br>
              <a:rPr lang="en-US" sz="2800" b="1" dirty="0">
                <a:solidFill>
                  <a:srgbClr val="A20E32"/>
                </a:solidFill>
                <a:latin typeface="Arial"/>
                <a:cs typeface="Arial"/>
              </a:rPr>
            </a:br>
            <a:r>
              <a:rPr lang="en-US" sz="2800" b="1" dirty="0">
                <a:solidFill>
                  <a:srgbClr val="A20E32"/>
                </a:solidFill>
                <a:latin typeface="Arial"/>
                <a:cs typeface="Arial"/>
              </a:rPr>
              <a:t>for a Decentralized Web</a:t>
            </a:r>
            <a:br>
              <a:rPr lang="en-US" sz="2800" b="1" dirty="0">
                <a:solidFill>
                  <a:srgbClr val="A20E32"/>
                </a:solidFill>
                <a:latin typeface="Arial"/>
                <a:cs typeface="Arial"/>
              </a:rPr>
            </a:br>
            <a:endParaRPr sz="2800" dirty="0">
              <a:latin typeface="Arial"/>
              <a:cs typeface="Arial"/>
            </a:endParaRPr>
          </a:p>
        </p:txBody>
      </p:sp>
      <p:sp>
        <p:nvSpPr>
          <p:cNvPr id="3" name="object 3"/>
          <p:cNvSpPr txBox="1"/>
          <p:nvPr/>
        </p:nvSpPr>
        <p:spPr>
          <a:xfrm>
            <a:off x="1166813" y="4154302"/>
            <a:ext cx="4371975" cy="2061846"/>
          </a:xfrm>
          <a:prstGeom prst="rect">
            <a:avLst/>
          </a:prstGeom>
        </p:spPr>
        <p:txBody>
          <a:bodyPr vert="horz" wrap="square" lIns="0" tIns="113030" rIns="0" bIns="0" rtlCol="0">
            <a:spAutoFit/>
          </a:bodyPr>
          <a:lstStyle/>
          <a:p>
            <a:pPr algn="ctr">
              <a:lnSpc>
                <a:spcPct val="100000"/>
              </a:lnSpc>
              <a:spcBef>
                <a:spcPts val="890"/>
              </a:spcBef>
            </a:pPr>
            <a:r>
              <a:rPr lang="en-US" sz="2000" b="1" spc="-10" dirty="0">
                <a:latin typeface="Arial"/>
                <a:cs typeface="Arial"/>
              </a:rPr>
              <a:t>Scott Seidenberger</a:t>
            </a:r>
            <a:endParaRPr sz="2000" dirty="0">
              <a:latin typeface="Arial"/>
              <a:cs typeface="Arial"/>
            </a:endParaRPr>
          </a:p>
          <a:p>
            <a:pPr marL="12700" marR="5080" algn="ctr">
              <a:lnSpc>
                <a:spcPct val="129000"/>
              </a:lnSpc>
              <a:spcBef>
                <a:spcPts val="95"/>
              </a:spcBef>
            </a:pPr>
            <a:r>
              <a:rPr lang="en-US" sz="2000" spc="-50" dirty="0">
                <a:latin typeface="Arial"/>
                <a:cs typeface="Arial"/>
              </a:rPr>
              <a:t>OU Data Science &amp; Analytics Institute</a:t>
            </a:r>
          </a:p>
          <a:p>
            <a:pPr marL="12700" marR="5080" algn="ctr">
              <a:lnSpc>
                <a:spcPct val="129000"/>
              </a:lnSpc>
              <a:spcBef>
                <a:spcPts val="95"/>
              </a:spcBef>
            </a:pPr>
            <a:r>
              <a:rPr lang="en-US" sz="2000" spc="-20" dirty="0" err="1">
                <a:latin typeface="Arial"/>
                <a:cs typeface="Arial"/>
              </a:rPr>
              <a:t>SecretLab</a:t>
            </a:r>
            <a:endParaRPr lang="en-US" sz="2000" spc="-20" dirty="0">
              <a:latin typeface="Arial"/>
              <a:cs typeface="Arial"/>
            </a:endParaRPr>
          </a:p>
          <a:p>
            <a:pPr marL="12700" marR="5080" algn="ctr">
              <a:lnSpc>
                <a:spcPct val="129000"/>
              </a:lnSpc>
              <a:spcBef>
                <a:spcPts val="95"/>
              </a:spcBef>
            </a:pPr>
            <a:r>
              <a:rPr lang="en-US" sz="2000" spc="-20" dirty="0" err="1">
                <a:latin typeface="Arial"/>
                <a:cs typeface="Arial"/>
              </a:rPr>
              <a:t>seidenberger@ou.edu</a:t>
            </a:r>
            <a:endParaRPr sz="2000" dirty="0">
              <a:latin typeface="Arial"/>
              <a:cs typeface="Arial"/>
            </a:endParaRPr>
          </a:p>
          <a:p>
            <a:pPr algn="ctr">
              <a:lnSpc>
                <a:spcPct val="100000"/>
              </a:lnSpc>
              <a:spcBef>
                <a:spcPts val="820"/>
              </a:spcBef>
            </a:pPr>
            <a:endParaRPr lang="en-US" sz="2000" spc="-10" dirty="0">
              <a:latin typeface="Arial"/>
              <a:cs typeface="Arial"/>
            </a:endParaRPr>
          </a:p>
        </p:txBody>
      </p:sp>
      <p:pic>
        <p:nvPicPr>
          <p:cNvPr id="4" name="object 4"/>
          <p:cNvPicPr/>
          <p:nvPr/>
        </p:nvPicPr>
        <p:blipFill>
          <a:blip r:embed="rId2" cstate="print"/>
          <a:stretch>
            <a:fillRect/>
          </a:stretch>
        </p:blipFill>
        <p:spPr>
          <a:xfrm>
            <a:off x="397587" y="231906"/>
            <a:ext cx="3254493" cy="949651"/>
          </a:xfrm>
          <a:prstGeom prst="rect">
            <a:avLst/>
          </a:prstGeom>
        </p:spPr>
      </p:pic>
      <p:pic>
        <p:nvPicPr>
          <p:cNvPr id="1026" name="Picture 2">
            <a:extLst>
              <a:ext uri="{FF2B5EF4-FFF2-40B4-BE49-F238E27FC236}">
                <a16:creationId xmlns:a16="http://schemas.microsoft.com/office/drawing/2014/main" id="{F8F0CD6A-F5F1-3A4E-0649-CC8BE3780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613" y="800100"/>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B469-CE86-2C8E-7C47-C5A054E8438B}"/>
              </a:ext>
            </a:extLst>
          </p:cNvPr>
          <p:cNvSpPr>
            <a:spLocks noGrp="1"/>
          </p:cNvSpPr>
          <p:nvPr>
            <p:ph type="title"/>
          </p:nvPr>
        </p:nvSpPr>
        <p:spPr>
          <a:xfrm>
            <a:off x="4013200" y="-76200"/>
            <a:ext cx="4165599" cy="623570"/>
          </a:xfrm>
        </p:spPr>
        <p:txBody>
          <a:bodyPr/>
          <a:lstStyle/>
          <a:p>
            <a:pPr algn="ctr"/>
            <a:r>
              <a:rPr lang="en-US" dirty="0"/>
              <a:t>Blockchain Basics</a:t>
            </a:r>
          </a:p>
        </p:txBody>
      </p:sp>
      <p:sp>
        <p:nvSpPr>
          <p:cNvPr id="3" name="Text Placeholder 2">
            <a:extLst>
              <a:ext uri="{FF2B5EF4-FFF2-40B4-BE49-F238E27FC236}">
                <a16:creationId xmlns:a16="http://schemas.microsoft.com/office/drawing/2014/main" id="{6918D7E3-1BA9-807D-A720-D31E5E2870AE}"/>
              </a:ext>
            </a:extLst>
          </p:cNvPr>
          <p:cNvSpPr>
            <a:spLocks noGrp="1"/>
          </p:cNvSpPr>
          <p:nvPr>
            <p:ph type="body" idx="1"/>
          </p:nvPr>
        </p:nvSpPr>
        <p:spPr>
          <a:xfrm>
            <a:off x="609599" y="1752600"/>
            <a:ext cx="10972800" cy="4739759"/>
          </a:xfrm>
        </p:spPr>
        <p:txBody>
          <a:bodyPr/>
          <a:lstStyle/>
          <a:p>
            <a:r>
              <a:rPr lang="en-US" sz="2800" dirty="0">
                <a:solidFill>
                  <a:schemeClr val="tx1"/>
                </a:solidFill>
              </a:rPr>
              <a:t>A blockchain is a </a:t>
            </a:r>
            <a:r>
              <a:rPr lang="en-US" sz="2800" dirty="0">
                <a:solidFill>
                  <a:srgbClr val="A20E32"/>
                </a:solidFill>
              </a:rPr>
              <a:t>database</a:t>
            </a:r>
            <a:r>
              <a:rPr lang="en-US" sz="2800" dirty="0">
                <a:solidFill>
                  <a:schemeClr val="tx1"/>
                </a:solidFill>
              </a:rPr>
              <a:t> structure that links its current state to its previous states</a:t>
            </a:r>
          </a:p>
          <a:p>
            <a:pPr lvl="1"/>
            <a:r>
              <a:rPr lang="en-US" sz="2800" dirty="0">
                <a:solidFill>
                  <a:schemeClr val="tx1"/>
                </a:solidFill>
              </a:rPr>
              <a:t>A collection of records</a:t>
            </a:r>
          </a:p>
          <a:p>
            <a:pPr lvl="1"/>
            <a:r>
              <a:rPr lang="en-US" sz="2800" dirty="0">
                <a:solidFill>
                  <a:schemeClr val="tx1"/>
                </a:solidFill>
              </a:rPr>
              <a:t>Linked to each other</a:t>
            </a:r>
          </a:p>
          <a:p>
            <a:pPr lvl="1"/>
            <a:r>
              <a:rPr lang="en-US" sz="2800" dirty="0">
                <a:solidFill>
                  <a:schemeClr val="tx1"/>
                </a:solidFill>
              </a:rPr>
              <a:t>Strongly resistant to alteration</a:t>
            </a:r>
          </a:p>
          <a:p>
            <a:pPr lvl="1"/>
            <a:r>
              <a:rPr lang="en-US" sz="2800" dirty="0">
                <a:solidFill>
                  <a:schemeClr val="tx1"/>
                </a:solidFill>
              </a:rPr>
              <a:t>Leverages asymmetric cryptography</a:t>
            </a:r>
          </a:p>
          <a:p>
            <a:pPr lvl="1"/>
            <a:endParaRPr lang="en-US" sz="2800" dirty="0">
              <a:solidFill>
                <a:schemeClr val="tx1"/>
              </a:solidFill>
            </a:endParaRPr>
          </a:p>
          <a:p>
            <a:r>
              <a:rPr lang="en-US" sz="2800" dirty="0">
                <a:solidFill>
                  <a:schemeClr val="tx1"/>
                </a:solidFill>
              </a:rPr>
              <a:t>When we </a:t>
            </a:r>
            <a:r>
              <a:rPr lang="en-US" sz="2800" dirty="0">
                <a:solidFill>
                  <a:srgbClr val="A20E32"/>
                </a:solidFill>
              </a:rPr>
              <a:t>distribute</a:t>
            </a:r>
            <a:r>
              <a:rPr lang="en-US" sz="2800" dirty="0">
                <a:solidFill>
                  <a:schemeClr val="tx1"/>
                </a:solidFill>
              </a:rPr>
              <a:t> this database, we get a </a:t>
            </a:r>
            <a:r>
              <a:rPr lang="en-US" sz="2800" dirty="0">
                <a:solidFill>
                  <a:srgbClr val="A20E32"/>
                </a:solidFill>
              </a:rPr>
              <a:t>public blockchain network</a:t>
            </a:r>
          </a:p>
          <a:p>
            <a:pPr lvl="1"/>
            <a:r>
              <a:rPr lang="en-US" sz="2800" dirty="0">
                <a:solidFill>
                  <a:schemeClr val="tx1"/>
                </a:solidFill>
              </a:rPr>
              <a:t>Like Bitcoin</a:t>
            </a:r>
          </a:p>
          <a:p>
            <a:pPr lvl="1"/>
            <a:endParaRPr lang="en-US" sz="2800" dirty="0">
              <a:solidFill>
                <a:schemeClr val="tx1"/>
              </a:solidFill>
            </a:endParaRPr>
          </a:p>
          <a:p>
            <a:pPr lvl="1"/>
            <a:r>
              <a:rPr lang="en-US" sz="2800" dirty="0">
                <a:solidFill>
                  <a:schemeClr val="tx1"/>
                </a:solidFill>
              </a:rPr>
              <a:t>Or Ethereum</a:t>
            </a:r>
          </a:p>
        </p:txBody>
      </p:sp>
      <p:sp>
        <p:nvSpPr>
          <p:cNvPr id="4" name="Text Placeholder 2">
            <a:extLst>
              <a:ext uri="{FF2B5EF4-FFF2-40B4-BE49-F238E27FC236}">
                <a16:creationId xmlns:a16="http://schemas.microsoft.com/office/drawing/2014/main" id="{63451559-3DCD-33B2-FF80-D1E986ADEF68}"/>
              </a:ext>
            </a:extLst>
          </p:cNvPr>
          <p:cNvSpPr txBox="1">
            <a:spLocks/>
          </p:cNvSpPr>
          <p:nvPr/>
        </p:nvSpPr>
        <p:spPr>
          <a:xfrm>
            <a:off x="609599" y="842207"/>
            <a:ext cx="10972800" cy="430887"/>
          </a:xfrm>
          <a:prstGeom prst="rect">
            <a:avLst/>
          </a:prstGeom>
        </p:spPr>
        <p:txBody>
          <a:bodyPr wrap="square" lIns="0" tIns="0" rIns="0" bIns="0">
            <a:spAutoFit/>
          </a:bodyPr>
          <a:lstStyle>
            <a:lvl1pPr marL="285750" indent="-285750">
              <a:buFont typeface="Arial" panose="020B0604020202020204" pitchFamily="34" charset="0"/>
              <a:buChar char="•"/>
              <a:defRPr>
                <a:latin typeface="+mn-lt"/>
                <a:ea typeface="+mn-ea"/>
                <a:cs typeface="+mn-cs"/>
              </a:defRPr>
            </a:lvl1pPr>
            <a:lvl2pPr marL="742950" indent="-285750">
              <a:buFont typeface="Arial" panose="020B0604020202020204" pitchFamily="34" charset="0"/>
              <a:buChar char="•"/>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buNone/>
            </a:pPr>
            <a:r>
              <a:rPr lang="en-US" sz="2800" dirty="0">
                <a:solidFill>
                  <a:schemeClr val="tx1"/>
                </a:solidFill>
              </a:rPr>
              <a:t>At a very high level…</a:t>
            </a:r>
          </a:p>
        </p:txBody>
      </p:sp>
      <p:pic>
        <p:nvPicPr>
          <p:cNvPr id="5" name="Picture 4">
            <a:extLst>
              <a:ext uri="{FF2B5EF4-FFF2-40B4-BE49-F238E27FC236}">
                <a16:creationId xmlns:a16="http://schemas.microsoft.com/office/drawing/2014/main" id="{8A1AFAF3-756B-164A-9936-2CC6D7438ADF}"/>
              </a:ext>
            </a:extLst>
          </p:cNvPr>
          <p:cNvPicPr>
            <a:picLocks noChangeAspect="1"/>
          </p:cNvPicPr>
          <p:nvPr/>
        </p:nvPicPr>
        <p:blipFill>
          <a:blip r:embed="rId3"/>
          <a:stretch>
            <a:fillRect/>
          </a:stretch>
        </p:blipFill>
        <p:spPr>
          <a:xfrm>
            <a:off x="3581400" y="5181600"/>
            <a:ext cx="647700" cy="647700"/>
          </a:xfrm>
          <a:prstGeom prst="rect">
            <a:avLst/>
          </a:prstGeom>
        </p:spPr>
      </p:pic>
      <p:pic>
        <p:nvPicPr>
          <p:cNvPr id="6" name="Picture 5">
            <a:extLst>
              <a:ext uri="{FF2B5EF4-FFF2-40B4-BE49-F238E27FC236}">
                <a16:creationId xmlns:a16="http://schemas.microsoft.com/office/drawing/2014/main" id="{181E91A5-CC8A-BE65-B2AE-37A253A25F60}"/>
              </a:ext>
            </a:extLst>
          </p:cNvPr>
          <p:cNvPicPr>
            <a:picLocks noChangeAspect="1"/>
          </p:cNvPicPr>
          <p:nvPr/>
        </p:nvPicPr>
        <p:blipFill>
          <a:blip r:embed="rId4"/>
          <a:stretch>
            <a:fillRect/>
          </a:stretch>
        </p:blipFill>
        <p:spPr>
          <a:xfrm>
            <a:off x="3355975" y="5829300"/>
            <a:ext cx="1098550" cy="823913"/>
          </a:xfrm>
          <a:prstGeom prst="rect">
            <a:avLst/>
          </a:prstGeom>
        </p:spPr>
      </p:pic>
    </p:spTree>
    <p:extLst>
      <p:ext uri="{BB962C8B-B14F-4D97-AF65-F5344CB8AC3E}">
        <p14:creationId xmlns:p14="http://schemas.microsoft.com/office/powerpoint/2010/main" val="775390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52690-DFAB-53B6-09E0-A65BF82DE8F2}"/>
              </a:ext>
            </a:extLst>
          </p:cNvPr>
          <p:cNvSpPr>
            <a:spLocks noGrp="1"/>
          </p:cNvSpPr>
          <p:nvPr>
            <p:ph type="title"/>
          </p:nvPr>
        </p:nvSpPr>
        <p:spPr>
          <a:xfrm>
            <a:off x="4013200" y="-76200"/>
            <a:ext cx="4165599" cy="623570"/>
          </a:xfrm>
        </p:spPr>
        <p:txBody>
          <a:bodyPr/>
          <a:lstStyle/>
          <a:p>
            <a:pPr algn="ctr"/>
            <a:r>
              <a:rPr lang="en-US" dirty="0"/>
              <a:t>Blocks</a:t>
            </a:r>
          </a:p>
        </p:txBody>
      </p:sp>
      <p:sp>
        <p:nvSpPr>
          <p:cNvPr id="3" name="Text Placeholder 2">
            <a:extLst>
              <a:ext uri="{FF2B5EF4-FFF2-40B4-BE49-F238E27FC236}">
                <a16:creationId xmlns:a16="http://schemas.microsoft.com/office/drawing/2014/main" id="{346B02C4-44B4-1A36-1CFF-D34B4F3A213D}"/>
              </a:ext>
            </a:extLst>
          </p:cNvPr>
          <p:cNvSpPr>
            <a:spLocks noGrp="1"/>
          </p:cNvSpPr>
          <p:nvPr>
            <p:ph type="body" idx="1"/>
          </p:nvPr>
        </p:nvSpPr>
        <p:spPr>
          <a:xfrm>
            <a:off x="609600" y="1577340"/>
            <a:ext cx="10972800" cy="3877985"/>
          </a:xfrm>
        </p:spPr>
        <p:txBody>
          <a:bodyPr/>
          <a:lstStyle/>
          <a:p>
            <a:r>
              <a:rPr lang="en-US" sz="2800" dirty="0"/>
              <a:t>A block contains a set of transactions</a:t>
            </a:r>
          </a:p>
          <a:p>
            <a:r>
              <a:rPr lang="en-US" sz="2800" dirty="0"/>
              <a:t>A block always references the previous block via cryptographic hash</a:t>
            </a:r>
          </a:p>
          <a:p>
            <a:r>
              <a:rPr lang="en-US" sz="2800" dirty="0"/>
              <a:t>When you have all the blocks you can compute the current </a:t>
            </a:r>
            <a:r>
              <a:rPr lang="en-US" sz="2800" i="1" dirty="0"/>
              <a:t>state</a:t>
            </a:r>
          </a:p>
          <a:p>
            <a:endParaRPr lang="en-US" sz="2800" i="1" dirty="0"/>
          </a:p>
          <a:p>
            <a:r>
              <a:rPr lang="en-US" sz="2800" dirty="0"/>
              <a:t>A transaction can be simple or complex</a:t>
            </a:r>
          </a:p>
          <a:p>
            <a:r>
              <a:rPr lang="en-US" sz="2800" dirty="0"/>
              <a:t>Complex transactions don’t just have a sender and receiver, but also </a:t>
            </a:r>
            <a:r>
              <a:rPr lang="en-US" sz="2800" i="1" dirty="0"/>
              <a:t>call data </a:t>
            </a:r>
            <a:r>
              <a:rPr lang="en-US" sz="2800" dirty="0"/>
              <a:t> to </a:t>
            </a:r>
            <a:r>
              <a:rPr lang="en-US" sz="2800" i="1" dirty="0"/>
              <a:t>smart contracts</a:t>
            </a:r>
            <a:endParaRPr lang="en-US" sz="2800" dirty="0"/>
          </a:p>
          <a:p>
            <a:r>
              <a:rPr lang="en-US" sz="2800" dirty="0"/>
              <a:t>Smart contracts are simply programs stored on a blockchain that run when predetermined conditions are met.</a:t>
            </a:r>
          </a:p>
        </p:txBody>
      </p:sp>
    </p:spTree>
    <p:extLst>
      <p:ext uri="{BB962C8B-B14F-4D97-AF65-F5344CB8AC3E}">
        <p14:creationId xmlns:p14="http://schemas.microsoft.com/office/powerpoint/2010/main" val="414700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52690-DFAB-53B6-09E0-A65BF82DE8F2}"/>
              </a:ext>
            </a:extLst>
          </p:cNvPr>
          <p:cNvSpPr>
            <a:spLocks noGrp="1"/>
          </p:cNvSpPr>
          <p:nvPr>
            <p:ph type="title"/>
          </p:nvPr>
        </p:nvSpPr>
        <p:spPr>
          <a:xfrm>
            <a:off x="4013200" y="-76200"/>
            <a:ext cx="4165599" cy="623570"/>
          </a:xfrm>
        </p:spPr>
        <p:txBody>
          <a:bodyPr/>
          <a:lstStyle/>
          <a:p>
            <a:pPr algn="ctr"/>
            <a:r>
              <a:rPr lang="en-US" dirty="0"/>
              <a:t>Architecture</a:t>
            </a:r>
          </a:p>
        </p:txBody>
      </p:sp>
      <p:sp>
        <p:nvSpPr>
          <p:cNvPr id="6" name="Rectangle 5">
            <a:extLst>
              <a:ext uri="{FF2B5EF4-FFF2-40B4-BE49-F238E27FC236}">
                <a16:creationId xmlns:a16="http://schemas.microsoft.com/office/drawing/2014/main" id="{9D827200-1CCD-9D74-3624-0683896FC0D3}"/>
              </a:ext>
            </a:extLst>
          </p:cNvPr>
          <p:cNvSpPr/>
          <p:nvPr/>
        </p:nvSpPr>
        <p:spPr>
          <a:xfrm>
            <a:off x="381000" y="914400"/>
            <a:ext cx="5406957" cy="3691168"/>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F0DC698-4537-D063-BBB8-C2E7EB49DC3F}"/>
              </a:ext>
            </a:extLst>
          </p:cNvPr>
          <p:cNvSpPr/>
          <p:nvPr/>
        </p:nvSpPr>
        <p:spPr>
          <a:xfrm>
            <a:off x="579586" y="1166920"/>
            <a:ext cx="3227172" cy="274543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10AD31A2-A273-D8C3-ED4C-BA2E0CDC9620}"/>
              </a:ext>
            </a:extLst>
          </p:cNvPr>
          <p:cNvSpPr txBox="1"/>
          <p:nvPr/>
        </p:nvSpPr>
        <p:spPr>
          <a:xfrm>
            <a:off x="4187757" y="2319568"/>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DA4FD232-8F57-4B2C-7BE7-62694B29D7FC}"/>
              </a:ext>
            </a:extLst>
          </p:cNvPr>
          <p:cNvSpPr txBox="1"/>
          <p:nvPr/>
        </p:nvSpPr>
        <p:spPr>
          <a:xfrm>
            <a:off x="453957" y="3918222"/>
            <a:ext cx="3183885" cy="338554"/>
          </a:xfrm>
          <a:prstGeom prst="rect">
            <a:avLst/>
          </a:prstGeom>
          <a:noFill/>
        </p:spPr>
        <p:txBody>
          <a:bodyPr wrap="none" rtlCol="0">
            <a:spAutoFit/>
          </a:bodyPr>
          <a:lstStyle/>
          <a:p>
            <a:r>
              <a:rPr lang="en-US" sz="1600" dirty="0"/>
              <a:t>Ethereum Virtual Machine (EVM)</a:t>
            </a:r>
          </a:p>
        </p:txBody>
      </p:sp>
      <p:sp>
        <p:nvSpPr>
          <p:cNvPr id="9" name="TextBox 8">
            <a:extLst>
              <a:ext uri="{FF2B5EF4-FFF2-40B4-BE49-F238E27FC236}">
                <a16:creationId xmlns:a16="http://schemas.microsoft.com/office/drawing/2014/main" id="{24749F00-F5E9-1C18-C620-E3F5B60CB090}"/>
              </a:ext>
            </a:extLst>
          </p:cNvPr>
          <p:cNvSpPr txBox="1"/>
          <p:nvPr/>
        </p:nvSpPr>
        <p:spPr>
          <a:xfrm>
            <a:off x="295613" y="4626884"/>
            <a:ext cx="736099" cy="369332"/>
          </a:xfrm>
          <a:prstGeom prst="rect">
            <a:avLst/>
          </a:prstGeom>
          <a:noFill/>
        </p:spPr>
        <p:txBody>
          <a:bodyPr wrap="none" rtlCol="0">
            <a:spAutoFit/>
          </a:bodyPr>
          <a:lstStyle/>
          <a:p>
            <a:r>
              <a:rPr lang="en-US" dirty="0"/>
              <a:t>Node</a:t>
            </a:r>
          </a:p>
        </p:txBody>
      </p:sp>
      <p:sp>
        <p:nvSpPr>
          <p:cNvPr id="10" name="Rectangle 9">
            <a:extLst>
              <a:ext uri="{FF2B5EF4-FFF2-40B4-BE49-F238E27FC236}">
                <a16:creationId xmlns:a16="http://schemas.microsoft.com/office/drawing/2014/main" id="{2C5A6E25-2328-CED8-47A1-48A58D90C86B}"/>
              </a:ext>
            </a:extLst>
          </p:cNvPr>
          <p:cNvSpPr/>
          <p:nvPr/>
        </p:nvSpPr>
        <p:spPr>
          <a:xfrm>
            <a:off x="796857" y="1557568"/>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
        <p:nvSpPr>
          <p:cNvPr id="11" name="Rectangle 10">
            <a:extLst>
              <a:ext uri="{FF2B5EF4-FFF2-40B4-BE49-F238E27FC236}">
                <a16:creationId xmlns:a16="http://schemas.microsoft.com/office/drawing/2014/main" id="{137A6373-FD09-81D8-558B-C722094C2E91}"/>
              </a:ext>
            </a:extLst>
          </p:cNvPr>
          <p:cNvSpPr/>
          <p:nvPr/>
        </p:nvSpPr>
        <p:spPr>
          <a:xfrm>
            <a:off x="1444557" y="1557568"/>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
        <p:nvSpPr>
          <p:cNvPr id="12" name="Rectangle 11">
            <a:extLst>
              <a:ext uri="{FF2B5EF4-FFF2-40B4-BE49-F238E27FC236}">
                <a16:creationId xmlns:a16="http://schemas.microsoft.com/office/drawing/2014/main" id="{D78A20FD-9CCF-6555-0BB3-3F945873FD5F}"/>
              </a:ext>
            </a:extLst>
          </p:cNvPr>
          <p:cNvSpPr/>
          <p:nvPr/>
        </p:nvSpPr>
        <p:spPr>
          <a:xfrm>
            <a:off x="2092257" y="1557568"/>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cxnSp>
        <p:nvCxnSpPr>
          <p:cNvPr id="14" name="Straight Arrow Connector 13">
            <a:extLst>
              <a:ext uri="{FF2B5EF4-FFF2-40B4-BE49-F238E27FC236}">
                <a16:creationId xmlns:a16="http://schemas.microsoft.com/office/drawing/2014/main" id="{1BFB2160-A5DF-7EDA-9878-45778718CCFD}"/>
              </a:ext>
            </a:extLst>
          </p:cNvPr>
          <p:cNvCxnSpPr>
            <a:stCxn id="10" idx="3"/>
            <a:endCxn id="11" idx="1"/>
          </p:cNvCxnSpPr>
          <p:nvPr/>
        </p:nvCxnSpPr>
        <p:spPr>
          <a:xfrm>
            <a:off x="1177857" y="1748068"/>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DE36460-8223-1B2D-4BF5-52DF30556571}"/>
              </a:ext>
            </a:extLst>
          </p:cNvPr>
          <p:cNvCxnSpPr/>
          <p:nvPr/>
        </p:nvCxnSpPr>
        <p:spPr>
          <a:xfrm>
            <a:off x="1825557" y="1756985"/>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E0CF9702-6E45-FCF6-5D2F-010DF3A8D75F}"/>
              </a:ext>
            </a:extLst>
          </p:cNvPr>
          <p:cNvSpPr/>
          <p:nvPr/>
        </p:nvSpPr>
        <p:spPr>
          <a:xfrm>
            <a:off x="4187757" y="1166920"/>
            <a:ext cx="1376185" cy="120865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a:t>
            </a:r>
          </a:p>
        </p:txBody>
      </p:sp>
      <p:sp>
        <p:nvSpPr>
          <p:cNvPr id="18" name="TextBox 17">
            <a:extLst>
              <a:ext uri="{FF2B5EF4-FFF2-40B4-BE49-F238E27FC236}">
                <a16:creationId xmlns:a16="http://schemas.microsoft.com/office/drawing/2014/main" id="{E5730730-3F4D-32E5-3586-FFBD2408BB93}"/>
              </a:ext>
            </a:extLst>
          </p:cNvPr>
          <p:cNvSpPr txBox="1"/>
          <p:nvPr/>
        </p:nvSpPr>
        <p:spPr>
          <a:xfrm>
            <a:off x="4081910" y="2391280"/>
            <a:ext cx="1208985" cy="338554"/>
          </a:xfrm>
          <a:prstGeom prst="rect">
            <a:avLst/>
          </a:prstGeom>
          <a:noFill/>
        </p:spPr>
        <p:txBody>
          <a:bodyPr wrap="none" rtlCol="0">
            <a:spAutoFit/>
          </a:bodyPr>
          <a:lstStyle/>
          <a:p>
            <a:r>
              <a:rPr lang="en-US" sz="1600" dirty="0"/>
              <a:t>Consensus</a:t>
            </a:r>
          </a:p>
        </p:txBody>
      </p:sp>
      <p:sp>
        <p:nvSpPr>
          <p:cNvPr id="19" name="Rectangle 18">
            <a:extLst>
              <a:ext uri="{FF2B5EF4-FFF2-40B4-BE49-F238E27FC236}">
                <a16:creationId xmlns:a16="http://schemas.microsoft.com/office/drawing/2014/main" id="{A29FAED2-3515-0BDC-E080-0936E3398907}"/>
              </a:ext>
            </a:extLst>
          </p:cNvPr>
          <p:cNvSpPr/>
          <p:nvPr/>
        </p:nvSpPr>
        <p:spPr>
          <a:xfrm>
            <a:off x="779166" y="2098153"/>
            <a:ext cx="1496289" cy="123373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Alice: 5</a:t>
            </a:r>
          </a:p>
          <a:p>
            <a:pPr algn="ctr"/>
            <a:r>
              <a:rPr lang="en-US" dirty="0"/>
              <a:t>Bob: 10</a:t>
            </a:r>
          </a:p>
          <a:p>
            <a:pPr algn="ctr"/>
            <a:r>
              <a:rPr lang="en-US" dirty="0"/>
              <a:t>Clark: 2</a:t>
            </a:r>
          </a:p>
        </p:txBody>
      </p:sp>
      <p:sp>
        <p:nvSpPr>
          <p:cNvPr id="20" name="TextBox 19">
            <a:extLst>
              <a:ext uri="{FF2B5EF4-FFF2-40B4-BE49-F238E27FC236}">
                <a16:creationId xmlns:a16="http://schemas.microsoft.com/office/drawing/2014/main" id="{DF2491C4-E039-C5FD-68BD-4F43C0B704CE}"/>
              </a:ext>
            </a:extLst>
          </p:cNvPr>
          <p:cNvSpPr txBox="1"/>
          <p:nvPr/>
        </p:nvSpPr>
        <p:spPr>
          <a:xfrm>
            <a:off x="714642" y="3308679"/>
            <a:ext cx="603050" cy="307777"/>
          </a:xfrm>
          <a:prstGeom prst="rect">
            <a:avLst/>
          </a:prstGeom>
          <a:noFill/>
        </p:spPr>
        <p:txBody>
          <a:bodyPr wrap="none" rtlCol="0">
            <a:spAutoFit/>
          </a:bodyPr>
          <a:lstStyle/>
          <a:p>
            <a:r>
              <a:rPr lang="en-US" sz="1400" dirty="0"/>
              <a:t>State</a:t>
            </a:r>
          </a:p>
        </p:txBody>
      </p:sp>
      <p:sp>
        <p:nvSpPr>
          <p:cNvPr id="21" name="Rectangle 20">
            <a:extLst>
              <a:ext uri="{FF2B5EF4-FFF2-40B4-BE49-F238E27FC236}">
                <a16:creationId xmlns:a16="http://schemas.microsoft.com/office/drawing/2014/main" id="{27594DD5-5CC4-0C00-A0F9-406B9A24AC97}"/>
              </a:ext>
            </a:extLst>
          </p:cNvPr>
          <p:cNvSpPr/>
          <p:nvPr/>
        </p:nvSpPr>
        <p:spPr>
          <a:xfrm>
            <a:off x="2759007" y="1557568"/>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cxnSp>
        <p:nvCxnSpPr>
          <p:cNvPr id="22" name="Straight Arrow Connector 21">
            <a:extLst>
              <a:ext uri="{FF2B5EF4-FFF2-40B4-BE49-F238E27FC236}">
                <a16:creationId xmlns:a16="http://schemas.microsoft.com/office/drawing/2014/main" id="{E71119F3-108E-F316-98CF-162022CD1F04}"/>
              </a:ext>
            </a:extLst>
          </p:cNvPr>
          <p:cNvCxnSpPr/>
          <p:nvPr/>
        </p:nvCxnSpPr>
        <p:spPr>
          <a:xfrm>
            <a:off x="2492307" y="1756985"/>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3DA64117-37E1-4742-5DBF-CDEF019025E8}"/>
              </a:ext>
            </a:extLst>
          </p:cNvPr>
          <p:cNvCxnSpPr/>
          <p:nvPr/>
        </p:nvCxnSpPr>
        <p:spPr>
          <a:xfrm>
            <a:off x="3806758" y="1756985"/>
            <a:ext cx="380999" cy="0"/>
          </a:xfrm>
          <a:prstGeom prst="straightConnector1">
            <a:avLst/>
          </a:prstGeom>
          <a:ln w="9525">
            <a:headEnd type="triangle"/>
            <a:tailEnd type="triangle"/>
          </a:ln>
        </p:spPr>
        <p:style>
          <a:lnRef idx="1">
            <a:schemeClr val="dk1"/>
          </a:lnRef>
          <a:fillRef idx="0">
            <a:schemeClr val="dk1"/>
          </a:fillRef>
          <a:effectRef idx="0">
            <a:schemeClr val="dk1"/>
          </a:effectRef>
          <a:fontRef idx="minor">
            <a:schemeClr val="tx1"/>
          </a:fontRef>
        </p:style>
      </p:cxnSp>
      <p:grpSp>
        <p:nvGrpSpPr>
          <p:cNvPr id="131" name="Group 130">
            <a:extLst>
              <a:ext uri="{FF2B5EF4-FFF2-40B4-BE49-F238E27FC236}">
                <a16:creationId xmlns:a16="http://schemas.microsoft.com/office/drawing/2014/main" id="{38CFBC38-06ED-FBB6-6449-9C5C09847FBF}"/>
              </a:ext>
            </a:extLst>
          </p:cNvPr>
          <p:cNvGrpSpPr/>
          <p:nvPr/>
        </p:nvGrpSpPr>
        <p:grpSpPr>
          <a:xfrm>
            <a:off x="6629400" y="935716"/>
            <a:ext cx="5406957" cy="3691168"/>
            <a:chOff x="6629400" y="935716"/>
            <a:chExt cx="5406957" cy="3691168"/>
          </a:xfrm>
        </p:grpSpPr>
        <p:sp>
          <p:nvSpPr>
            <p:cNvPr id="80" name="Rectangle 79">
              <a:extLst>
                <a:ext uri="{FF2B5EF4-FFF2-40B4-BE49-F238E27FC236}">
                  <a16:creationId xmlns:a16="http://schemas.microsoft.com/office/drawing/2014/main" id="{C93799DE-F6F9-FFB5-59E2-6848C5AB6C18}"/>
                </a:ext>
              </a:extLst>
            </p:cNvPr>
            <p:cNvSpPr/>
            <p:nvPr/>
          </p:nvSpPr>
          <p:spPr>
            <a:xfrm>
              <a:off x="6629400" y="935716"/>
              <a:ext cx="5406957" cy="3691168"/>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5589820B-4229-F042-8F1C-9283B44D547D}"/>
                </a:ext>
              </a:extLst>
            </p:cNvPr>
            <p:cNvSpPr/>
            <p:nvPr/>
          </p:nvSpPr>
          <p:spPr>
            <a:xfrm>
              <a:off x="8673068" y="1136699"/>
              <a:ext cx="3227172" cy="274543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2" name="TextBox 81">
              <a:extLst>
                <a:ext uri="{FF2B5EF4-FFF2-40B4-BE49-F238E27FC236}">
                  <a16:creationId xmlns:a16="http://schemas.microsoft.com/office/drawing/2014/main" id="{4A23D2F7-90FD-0338-63AF-C9EFA721B886}"/>
                </a:ext>
              </a:extLst>
            </p:cNvPr>
            <p:cNvSpPr txBox="1"/>
            <p:nvPr/>
          </p:nvSpPr>
          <p:spPr>
            <a:xfrm>
              <a:off x="10436157" y="2340884"/>
              <a:ext cx="184731" cy="369332"/>
            </a:xfrm>
            <a:prstGeom prst="rect">
              <a:avLst/>
            </a:prstGeom>
            <a:noFill/>
          </p:spPr>
          <p:txBody>
            <a:bodyPr wrap="none" rtlCol="0">
              <a:spAutoFit/>
            </a:bodyPr>
            <a:lstStyle/>
            <a:p>
              <a:endParaRPr lang="en-US" dirty="0"/>
            </a:p>
          </p:txBody>
        </p:sp>
        <p:sp>
          <p:nvSpPr>
            <p:cNvPr id="83" name="TextBox 82">
              <a:extLst>
                <a:ext uri="{FF2B5EF4-FFF2-40B4-BE49-F238E27FC236}">
                  <a16:creationId xmlns:a16="http://schemas.microsoft.com/office/drawing/2014/main" id="{2DCAE315-9324-9F08-2D6B-DBD5C79A8E78}"/>
                </a:ext>
              </a:extLst>
            </p:cNvPr>
            <p:cNvSpPr txBox="1"/>
            <p:nvPr/>
          </p:nvSpPr>
          <p:spPr>
            <a:xfrm>
              <a:off x="8593796" y="3901090"/>
              <a:ext cx="3183885" cy="338554"/>
            </a:xfrm>
            <a:prstGeom prst="rect">
              <a:avLst/>
            </a:prstGeom>
            <a:noFill/>
          </p:spPr>
          <p:txBody>
            <a:bodyPr wrap="none" rtlCol="0">
              <a:spAutoFit/>
            </a:bodyPr>
            <a:lstStyle/>
            <a:p>
              <a:r>
                <a:rPr lang="en-US" sz="1600" dirty="0"/>
                <a:t>Ethereum Virtual Machine (EVM)</a:t>
              </a:r>
            </a:p>
          </p:txBody>
        </p:sp>
        <p:sp>
          <p:nvSpPr>
            <p:cNvPr id="84" name="Rectangle 83">
              <a:extLst>
                <a:ext uri="{FF2B5EF4-FFF2-40B4-BE49-F238E27FC236}">
                  <a16:creationId xmlns:a16="http://schemas.microsoft.com/office/drawing/2014/main" id="{41576B77-7EA5-7046-7697-14B1C0B02A79}"/>
                </a:ext>
              </a:extLst>
            </p:cNvPr>
            <p:cNvSpPr/>
            <p:nvPr/>
          </p:nvSpPr>
          <p:spPr>
            <a:xfrm>
              <a:off x="88903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
          <p:nvSpPr>
            <p:cNvPr id="85" name="Rectangle 84">
              <a:extLst>
                <a:ext uri="{FF2B5EF4-FFF2-40B4-BE49-F238E27FC236}">
                  <a16:creationId xmlns:a16="http://schemas.microsoft.com/office/drawing/2014/main" id="{039872CE-9BDA-7CB1-51F4-4E315B16B1D7}"/>
                </a:ext>
              </a:extLst>
            </p:cNvPr>
            <p:cNvSpPr/>
            <p:nvPr/>
          </p:nvSpPr>
          <p:spPr>
            <a:xfrm>
              <a:off x="95380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
          <p:nvSpPr>
            <p:cNvPr id="86" name="Rectangle 85">
              <a:extLst>
                <a:ext uri="{FF2B5EF4-FFF2-40B4-BE49-F238E27FC236}">
                  <a16:creationId xmlns:a16="http://schemas.microsoft.com/office/drawing/2014/main" id="{C2725DC3-B4ED-48F8-E65E-D1361FAC0687}"/>
                </a:ext>
              </a:extLst>
            </p:cNvPr>
            <p:cNvSpPr/>
            <p:nvPr/>
          </p:nvSpPr>
          <p:spPr>
            <a:xfrm>
              <a:off x="101857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cxnSp>
          <p:nvCxnSpPr>
            <p:cNvPr id="87" name="Straight Arrow Connector 86">
              <a:extLst>
                <a:ext uri="{FF2B5EF4-FFF2-40B4-BE49-F238E27FC236}">
                  <a16:creationId xmlns:a16="http://schemas.microsoft.com/office/drawing/2014/main" id="{80F19B2F-DA60-9471-63EC-8A6A2B5F944B}"/>
                </a:ext>
              </a:extLst>
            </p:cNvPr>
            <p:cNvCxnSpPr>
              <a:stCxn id="84" idx="3"/>
              <a:endCxn id="85" idx="1"/>
            </p:cNvCxnSpPr>
            <p:nvPr/>
          </p:nvCxnSpPr>
          <p:spPr>
            <a:xfrm>
              <a:off x="9271339" y="1717847"/>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A92AF8AD-91B6-1EB4-A5C5-926085FEBD6F}"/>
                </a:ext>
              </a:extLst>
            </p:cNvPr>
            <p:cNvCxnSpPr/>
            <p:nvPr/>
          </p:nvCxnSpPr>
          <p:spPr>
            <a:xfrm>
              <a:off x="9919039" y="1726764"/>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9" name="Rectangle 88">
              <a:extLst>
                <a:ext uri="{FF2B5EF4-FFF2-40B4-BE49-F238E27FC236}">
                  <a16:creationId xmlns:a16="http://schemas.microsoft.com/office/drawing/2014/main" id="{15F1C931-7B97-6B14-17A6-22292295C0D3}"/>
                </a:ext>
              </a:extLst>
            </p:cNvPr>
            <p:cNvSpPr/>
            <p:nvPr/>
          </p:nvSpPr>
          <p:spPr>
            <a:xfrm>
              <a:off x="6879770" y="1143742"/>
              <a:ext cx="1376185" cy="120865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a:t>
              </a:r>
            </a:p>
          </p:txBody>
        </p:sp>
        <p:sp>
          <p:nvSpPr>
            <p:cNvPr id="90" name="TextBox 89">
              <a:extLst>
                <a:ext uri="{FF2B5EF4-FFF2-40B4-BE49-F238E27FC236}">
                  <a16:creationId xmlns:a16="http://schemas.microsoft.com/office/drawing/2014/main" id="{3E8F0F28-4684-F527-2292-B9FE78484CEF}"/>
                </a:ext>
              </a:extLst>
            </p:cNvPr>
            <p:cNvSpPr txBox="1"/>
            <p:nvPr/>
          </p:nvSpPr>
          <p:spPr>
            <a:xfrm>
              <a:off x="6773923" y="2368102"/>
              <a:ext cx="1208985" cy="338554"/>
            </a:xfrm>
            <a:prstGeom prst="rect">
              <a:avLst/>
            </a:prstGeom>
            <a:noFill/>
          </p:spPr>
          <p:txBody>
            <a:bodyPr wrap="none" rtlCol="0">
              <a:spAutoFit/>
            </a:bodyPr>
            <a:lstStyle/>
            <a:p>
              <a:r>
                <a:rPr lang="en-US" sz="1600" dirty="0"/>
                <a:t>Consensus</a:t>
              </a:r>
            </a:p>
          </p:txBody>
        </p:sp>
        <p:sp>
          <p:nvSpPr>
            <p:cNvPr id="91" name="Rectangle 90">
              <a:extLst>
                <a:ext uri="{FF2B5EF4-FFF2-40B4-BE49-F238E27FC236}">
                  <a16:creationId xmlns:a16="http://schemas.microsoft.com/office/drawing/2014/main" id="{E413051A-A411-6C74-B0FA-EF4C96D7B944}"/>
                </a:ext>
              </a:extLst>
            </p:cNvPr>
            <p:cNvSpPr/>
            <p:nvPr/>
          </p:nvSpPr>
          <p:spPr>
            <a:xfrm>
              <a:off x="8872648" y="2067932"/>
              <a:ext cx="1496289" cy="123373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Alice: 5</a:t>
              </a:r>
            </a:p>
            <a:p>
              <a:pPr algn="ctr"/>
              <a:r>
                <a:rPr lang="en-US" dirty="0"/>
                <a:t>Bob: 10</a:t>
              </a:r>
            </a:p>
            <a:p>
              <a:pPr algn="ctr"/>
              <a:r>
                <a:rPr lang="en-US" dirty="0"/>
                <a:t>Clark: 2</a:t>
              </a:r>
            </a:p>
          </p:txBody>
        </p:sp>
        <p:sp>
          <p:nvSpPr>
            <p:cNvPr id="92" name="TextBox 91">
              <a:extLst>
                <a:ext uri="{FF2B5EF4-FFF2-40B4-BE49-F238E27FC236}">
                  <a16:creationId xmlns:a16="http://schemas.microsoft.com/office/drawing/2014/main" id="{3FDFBF32-FA43-827F-2487-43F950222EBF}"/>
                </a:ext>
              </a:extLst>
            </p:cNvPr>
            <p:cNvSpPr txBox="1"/>
            <p:nvPr/>
          </p:nvSpPr>
          <p:spPr>
            <a:xfrm>
              <a:off x="8808124" y="3278458"/>
              <a:ext cx="603050" cy="307777"/>
            </a:xfrm>
            <a:prstGeom prst="rect">
              <a:avLst/>
            </a:prstGeom>
            <a:noFill/>
          </p:spPr>
          <p:txBody>
            <a:bodyPr wrap="none" rtlCol="0">
              <a:spAutoFit/>
            </a:bodyPr>
            <a:lstStyle/>
            <a:p>
              <a:r>
                <a:rPr lang="en-US" sz="1400" dirty="0"/>
                <a:t>State</a:t>
              </a:r>
            </a:p>
          </p:txBody>
        </p:sp>
        <p:sp>
          <p:nvSpPr>
            <p:cNvPr id="93" name="Rectangle 92">
              <a:extLst>
                <a:ext uri="{FF2B5EF4-FFF2-40B4-BE49-F238E27FC236}">
                  <a16:creationId xmlns:a16="http://schemas.microsoft.com/office/drawing/2014/main" id="{3F9FCD5A-1C17-CD1D-9CC8-A68FF91129FC}"/>
                </a:ext>
              </a:extLst>
            </p:cNvPr>
            <p:cNvSpPr/>
            <p:nvPr/>
          </p:nvSpPr>
          <p:spPr>
            <a:xfrm>
              <a:off x="1085248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cxnSp>
          <p:nvCxnSpPr>
            <p:cNvPr id="94" name="Straight Arrow Connector 93">
              <a:extLst>
                <a:ext uri="{FF2B5EF4-FFF2-40B4-BE49-F238E27FC236}">
                  <a16:creationId xmlns:a16="http://schemas.microsoft.com/office/drawing/2014/main" id="{E32E5271-AB8C-DCD7-8BE7-4A1CD7D27251}"/>
                </a:ext>
              </a:extLst>
            </p:cNvPr>
            <p:cNvCxnSpPr/>
            <p:nvPr/>
          </p:nvCxnSpPr>
          <p:spPr>
            <a:xfrm>
              <a:off x="10585789" y="1726764"/>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054C3156-A4FF-DD84-D1E8-044949A0DF61}"/>
                </a:ext>
              </a:extLst>
            </p:cNvPr>
            <p:cNvCxnSpPr/>
            <p:nvPr/>
          </p:nvCxnSpPr>
          <p:spPr>
            <a:xfrm>
              <a:off x="8281906" y="1734059"/>
              <a:ext cx="38099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grpSp>
        <p:nvGrpSpPr>
          <p:cNvPr id="132" name="Group 131">
            <a:extLst>
              <a:ext uri="{FF2B5EF4-FFF2-40B4-BE49-F238E27FC236}">
                <a16:creationId xmlns:a16="http://schemas.microsoft.com/office/drawing/2014/main" id="{6122A40E-DCF1-300C-2095-D05D4E2998A8}"/>
              </a:ext>
            </a:extLst>
          </p:cNvPr>
          <p:cNvGrpSpPr/>
          <p:nvPr/>
        </p:nvGrpSpPr>
        <p:grpSpPr>
          <a:xfrm>
            <a:off x="6532051" y="1120382"/>
            <a:ext cx="5406957" cy="3691168"/>
            <a:chOff x="6629400" y="935716"/>
            <a:chExt cx="5406957" cy="3691168"/>
          </a:xfrm>
        </p:grpSpPr>
        <p:sp>
          <p:nvSpPr>
            <p:cNvPr id="133" name="Rectangle 132">
              <a:extLst>
                <a:ext uri="{FF2B5EF4-FFF2-40B4-BE49-F238E27FC236}">
                  <a16:creationId xmlns:a16="http://schemas.microsoft.com/office/drawing/2014/main" id="{324EAE53-6718-A745-FA96-F0DD49A222D6}"/>
                </a:ext>
              </a:extLst>
            </p:cNvPr>
            <p:cNvSpPr/>
            <p:nvPr/>
          </p:nvSpPr>
          <p:spPr>
            <a:xfrm>
              <a:off x="6629400" y="935716"/>
              <a:ext cx="5406957" cy="3691168"/>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929360DE-BBEF-2DF4-285D-989BDF424578}"/>
                </a:ext>
              </a:extLst>
            </p:cNvPr>
            <p:cNvSpPr/>
            <p:nvPr/>
          </p:nvSpPr>
          <p:spPr>
            <a:xfrm>
              <a:off x="8673068" y="1136699"/>
              <a:ext cx="3227172" cy="274543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5" name="TextBox 134">
              <a:extLst>
                <a:ext uri="{FF2B5EF4-FFF2-40B4-BE49-F238E27FC236}">
                  <a16:creationId xmlns:a16="http://schemas.microsoft.com/office/drawing/2014/main" id="{8EBBEE1D-0F66-DD16-9B72-43F938E9D0E1}"/>
                </a:ext>
              </a:extLst>
            </p:cNvPr>
            <p:cNvSpPr txBox="1"/>
            <p:nvPr/>
          </p:nvSpPr>
          <p:spPr>
            <a:xfrm>
              <a:off x="10436157" y="2340884"/>
              <a:ext cx="184731" cy="369332"/>
            </a:xfrm>
            <a:prstGeom prst="rect">
              <a:avLst/>
            </a:prstGeom>
            <a:noFill/>
          </p:spPr>
          <p:txBody>
            <a:bodyPr wrap="none" rtlCol="0">
              <a:spAutoFit/>
            </a:bodyPr>
            <a:lstStyle/>
            <a:p>
              <a:endParaRPr lang="en-US" dirty="0"/>
            </a:p>
          </p:txBody>
        </p:sp>
        <p:sp>
          <p:nvSpPr>
            <p:cNvPr id="136" name="TextBox 135">
              <a:extLst>
                <a:ext uri="{FF2B5EF4-FFF2-40B4-BE49-F238E27FC236}">
                  <a16:creationId xmlns:a16="http://schemas.microsoft.com/office/drawing/2014/main" id="{044D6E19-F0F3-66BE-4430-9454264A4BCB}"/>
                </a:ext>
              </a:extLst>
            </p:cNvPr>
            <p:cNvSpPr txBox="1"/>
            <p:nvPr/>
          </p:nvSpPr>
          <p:spPr>
            <a:xfrm>
              <a:off x="8593796" y="3901090"/>
              <a:ext cx="3183885" cy="338554"/>
            </a:xfrm>
            <a:prstGeom prst="rect">
              <a:avLst/>
            </a:prstGeom>
            <a:noFill/>
          </p:spPr>
          <p:txBody>
            <a:bodyPr wrap="none" rtlCol="0">
              <a:spAutoFit/>
            </a:bodyPr>
            <a:lstStyle/>
            <a:p>
              <a:r>
                <a:rPr lang="en-US" sz="1600" dirty="0"/>
                <a:t>Ethereum Virtual Machine (EVM)</a:t>
              </a:r>
            </a:p>
          </p:txBody>
        </p:sp>
        <p:sp>
          <p:nvSpPr>
            <p:cNvPr id="137" name="Rectangle 136">
              <a:extLst>
                <a:ext uri="{FF2B5EF4-FFF2-40B4-BE49-F238E27FC236}">
                  <a16:creationId xmlns:a16="http://schemas.microsoft.com/office/drawing/2014/main" id="{EE1B4315-23E1-AC76-2AA1-060C64BF7553}"/>
                </a:ext>
              </a:extLst>
            </p:cNvPr>
            <p:cNvSpPr/>
            <p:nvPr/>
          </p:nvSpPr>
          <p:spPr>
            <a:xfrm>
              <a:off x="88903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
          <p:nvSpPr>
            <p:cNvPr id="138" name="Rectangle 137">
              <a:extLst>
                <a:ext uri="{FF2B5EF4-FFF2-40B4-BE49-F238E27FC236}">
                  <a16:creationId xmlns:a16="http://schemas.microsoft.com/office/drawing/2014/main" id="{EAC0D67A-E474-A30A-FFA3-F1D633D7587D}"/>
                </a:ext>
              </a:extLst>
            </p:cNvPr>
            <p:cNvSpPr/>
            <p:nvPr/>
          </p:nvSpPr>
          <p:spPr>
            <a:xfrm>
              <a:off x="95380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
          <p:nvSpPr>
            <p:cNvPr id="139" name="Rectangle 138">
              <a:extLst>
                <a:ext uri="{FF2B5EF4-FFF2-40B4-BE49-F238E27FC236}">
                  <a16:creationId xmlns:a16="http://schemas.microsoft.com/office/drawing/2014/main" id="{6E2AAFC7-88E9-B51E-9DD5-2F818017E1BA}"/>
                </a:ext>
              </a:extLst>
            </p:cNvPr>
            <p:cNvSpPr/>
            <p:nvPr/>
          </p:nvSpPr>
          <p:spPr>
            <a:xfrm>
              <a:off x="101857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cxnSp>
          <p:nvCxnSpPr>
            <p:cNvPr id="140" name="Straight Arrow Connector 139">
              <a:extLst>
                <a:ext uri="{FF2B5EF4-FFF2-40B4-BE49-F238E27FC236}">
                  <a16:creationId xmlns:a16="http://schemas.microsoft.com/office/drawing/2014/main" id="{14457052-8054-6D08-7543-0FCD03FCF5F0}"/>
                </a:ext>
              </a:extLst>
            </p:cNvPr>
            <p:cNvCxnSpPr>
              <a:stCxn id="137" idx="3"/>
              <a:endCxn id="138" idx="1"/>
            </p:cNvCxnSpPr>
            <p:nvPr/>
          </p:nvCxnSpPr>
          <p:spPr>
            <a:xfrm>
              <a:off x="9271339" y="1717847"/>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1" name="Straight Arrow Connector 140">
              <a:extLst>
                <a:ext uri="{FF2B5EF4-FFF2-40B4-BE49-F238E27FC236}">
                  <a16:creationId xmlns:a16="http://schemas.microsoft.com/office/drawing/2014/main" id="{CBB7A95B-0148-C097-E293-83701C7CF522}"/>
                </a:ext>
              </a:extLst>
            </p:cNvPr>
            <p:cNvCxnSpPr/>
            <p:nvPr/>
          </p:nvCxnSpPr>
          <p:spPr>
            <a:xfrm>
              <a:off x="9919039" y="1726764"/>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2" name="Rectangle 141">
              <a:extLst>
                <a:ext uri="{FF2B5EF4-FFF2-40B4-BE49-F238E27FC236}">
                  <a16:creationId xmlns:a16="http://schemas.microsoft.com/office/drawing/2014/main" id="{43BC3037-51EB-5FCA-6B38-D72A3497201F}"/>
                </a:ext>
              </a:extLst>
            </p:cNvPr>
            <p:cNvSpPr/>
            <p:nvPr/>
          </p:nvSpPr>
          <p:spPr>
            <a:xfrm>
              <a:off x="6879770" y="1143742"/>
              <a:ext cx="1376185" cy="120865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a:t>
              </a:r>
            </a:p>
          </p:txBody>
        </p:sp>
        <p:sp>
          <p:nvSpPr>
            <p:cNvPr id="143" name="TextBox 142">
              <a:extLst>
                <a:ext uri="{FF2B5EF4-FFF2-40B4-BE49-F238E27FC236}">
                  <a16:creationId xmlns:a16="http://schemas.microsoft.com/office/drawing/2014/main" id="{BDC044B9-953E-ED5F-DB5B-C441B6AD43F6}"/>
                </a:ext>
              </a:extLst>
            </p:cNvPr>
            <p:cNvSpPr txBox="1"/>
            <p:nvPr/>
          </p:nvSpPr>
          <p:spPr>
            <a:xfrm>
              <a:off x="6773923" y="2368102"/>
              <a:ext cx="1208985" cy="338554"/>
            </a:xfrm>
            <a:prstGeom prst="rect">
              <a:avLst/>
            </a:prstGeom>
            <a:noFill/>
          </p:spPr>
          <p:txBody>
            <a:bodyPr wrap="none" rtlCol="0">
              <a:spAutoFit/>
            </a:bodyPr>
            <a:lstStyle/>
            <a:p>
              <a:r>
                <a:rPr lang="en-US" sz="1600" dirty="0"/>
                <a:t>Consensus</a:t>
              </a:r>
            </a:p>
          </p:txBody>
        </p:sp>
        <p:sp>
          <p:nvSpPr>
            <p:cNvPr id="144" name="Rectangle 143">
              <a:extLst>
                <a:ext uri="{FF2B5EF4-FFF2-40B4-BE49-F238E27FC236}">
                  <a16:creationId xmlns:a16="http://schemas.microsoft.com/office/drawing/2014/main" id="{447F4A7D-D304-4F9F-5C22-C86136EFFEE3}"/>
                </a:ext>
              </a:extLst>
            </p:cNvPr>
            <p:cNvSpPr/>
            <p:nvPr/>
          </p:nvSpPr>
          <p:spPr>
            <a:xfrm>
              <a:off x="8872648" y="2067932"/>
              <a:ext cx="1496289" cy="123373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Alice: 5</a:t>
              </a:r>
            </a:p>
            <a:p>
              <a:pPr algn="ctr"/>
              <a:r>
                <a:rPr lang="en-US" dirty="0"/>
                <a:t>Bob: 10</a:t>
              </a:r>
            </a:p>
            <a:p>
              <a:pPr algn="ctr"/>
              <a:r>
                <a:rPr lang="en-US" dirty="0"/>
                <a:t>Clark: 2</a:t>
              </a:r>
            </a:p>
          </p:txBody>
        </p:sp>
        <p:sp>
          <p:nvSpPr>
            <p:cNvPr id="145" name="TextBox 144">
              <a:extLst>
                <a:ext uri="{FF2B5EF4-FFF2-40B4-BE49-F238E27FC236}">
                  <a16:creationId xmlns:a16="http://schemas.microsoft.com/office/drawing/2014/main" id="{F51FE80C-618C-334F-2F08-647CEE2D569E}"/>
                </a:ext>
              </a:extLst>
            </p:cNvPr>
            <p:cNvSpPr txBox="1"/>
            <p:nvPr/>
          </p:nvSpPr>
          <p:spPr>
            <a:xfrm>
              <a:off x="8808124" y="3278458"/>
              <a:ext cx="603050" cy="307777"/>
            </a:xfrm>
            <a:prstGeom prst="rect">
              <a:avLst/>
            </a:prstGeom>
            <a:noFill/>
          </p:spPr>
          <p:txBody>
            <a:bodyPr wrap="none" rtlCol="0">
              <a:spAutoFit/>
            </a:bodyPr>
            <a:lstStyle/>
            <a:p>
              <a:r>
                <a:rPr lang="en-US" sz="1400" dirty="0"/>
                <a:t>State</a:t>
              </a:r>
            </a:p>
          </p:txBody>
        </p:sp>
        <p:sp>
          <p:nvSpPr>
            <p:cNvPr id="146" name="Rectangle 145">
              <a:extLst>
                <a:ext uri="{FF2B5EF4-FFF2-40B4-BE49-F238E27FC236}">
                  <a16:creationId xmlns:a16="http://schemas.microsoft.com/office/drawing/2014/main" id="{AFDFA291-D662-4659-7317-AB7872DC6EB6}"/>
                </a:ext>
              </a:extLst>
            </p:cNvPr>
            <p:cNvSpPr/>
            <p:nvPr/>
          </p:nvSpPr>
          <p:spPr>
            <a:xfrm>
              <a:off x="1085248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cxnSp>
          <p:nvCxnSpPr>
            <p:cNvPr id="147" name="Straight Arrow Connector 146">
              <a:extLst>
                <a:ext uri="{FF2B5EF4-FFF2-40B4-BE49-F238E27FC236}">
                  <a16:creationId xmlns:a16="http://schemas.microsoft.com/office/drawing/2014/main" id="{0C0DD081-9BD0-97BF-E2F1-1C6C10180340}"/>
                </a:ext>
              </a:extLst>
            </p:cNvPr>
            <p:cNvCxnSpPr/>
            <p:nvPr/>
          </p:nvCxnSpPr>
          <p:spPr>
            <a:xfrm>
              <a:off x="10585789" y="1726764"/>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99E4F61E-AD2D-6024-D9E8-27EF0E45112C}"/>
                </a:ext>
              </a:extLst>
            </p:cNvPr>
            <p:cNvCxnSpPr/>
            <p:nvPr/>
          </p:nvCxnSpPr>
          <p:spPr>
            <a:xfrm>
              <a:off x="8281906" y="1734059"/>
              <a:ext cx="38099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grpSp>
        <p:nvGrpSpPr>
          <p:cNvPr id="149" name="Group 148">
            <a:extLst>
              <a:ext uri="{FF2B5EF4-FFF2-40B4-BE49-F238E27FC236}">
                <a16:creationId xmlns:a16="http://schemas.microsoft.com/office/drawing/2014/main" id="{1AD4DE10-31D7-FE1E-500E-6E6EC8E04A2A}"/>
              </a:ext>
            </a:extLst>
          </p:cNvPr>
          <p:cNvGrpSpPr/>
          <p:nvPr/>
        </p:nvGrpSpPr>
        <p:grpSpPr>
          <a:xfrm>
            <a:off x="6408245" y="1305048"/>
            <a:ext cx="5406957" cy="3691168"/>
            <a:chOff x="6629400" y="935716"/>
            <a:chExt cx="5406957" cy="3691168"/>
          </a:xfrm>
        </p:grpSpPr>
        <p:sp>
          <p:nvSpPr>
            <p:cNvPr id="150" name="Rectangle 149">
              <a:extLst>
                <a:ext uri="{FF2B5EF4-FFF2-40B4-BE49-F238E27FC236}">
                  <a16:creationId xmlns:a16="http://schemas.microsoft.com/office/drawing/2014/main" id="{514D53D5-80E6-79D3-F446-0888EFC37110}"/>
                </a:ext>
              </a:extLst>
            </p:cNvPr>
            <p:cNvSpPr/>
            <p:nvPr/>
          </p:nvSpPr>
          <p:spPr>
            <a:xfrm>
              <a:off x="6629400" y="935716"/>
              <a:ext cx="5406957" cy="3691168"/>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FE7DBDF3-8452-410C-A845-2F9E62677693}"/>
                </a:ext>
              </a:extLst>
            </p:cNvPr>
            <p:cNvSpPr/>
            <p:nvPr/>
          </p:nvSpPr>
          <p:spPr>
            <a:xfrm>
              <a:off x="8673068" y="1136699"/>
              <a:ext cx="3227172" cy="274543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2" name="TextBox 151">
              <a:extLst>
                <a:ext uri="{FF2B5EF4-FFF2-40B4-BE49-F238E27FC236}">
                  <a16:creationId xmlns:a16="http://schemas.microsoft.com/office/drawing/2014/main" id="{1980DBAA-9290-5B32-B0EA-9D50E77806E0}"/>
                </a:ext>
              </a:extLst>
            </p:cNvPr>
            <p:cNvSpPr txBox="1"/>
            <p:nvPr/>
          </p:nvSpPr>
          <p:spPr>
            <a:xfrm>
              <a:off x="10436157" y="2340884"/>
              <a:ext cx="184731" cy="369332"/>
            </a:xfrm>
            <a:prstGeom prst="rect">
              <a:avLst/>
            </a:prstGeom>
            <a:noFill/>
          </p:spPr>
          <p:txBody>
            <a:bodyPr wrap="none" rtlCol="0">
              <a:spAutoFit/>
            </a:bodyPr>
            <a:lstStyle/>
            <a:p>
              <a:endParaRPr lang="en-US" dirty="0"/>
            </a:p>
          </p:txBody>
        </p:sp>
        <p:sp>
          <p:nvSpPr>
            <p:cNvPr id="153" name="TextBox 152">
              <a:extLst>
                <a:ext uri="{FF2B5EF4-FFF2-40B4-BE49-F238E27FC236}">
                  <a16:creationId xmlns:a16="http://schemas.microsoft.com/office/drawing/2014/main" id="{7C8E5A27-9EA0-982F-0C51-F881B3F02CA2}"/>
                </a:ext>
              </a:extLst>
            </p:cNvPr>
            <p:cNvSpPr txBox="1"/>
            <p:nvPr/>
          </p:nvSpPr>
          <p:spPr>
            <a:xfrm>
              <a:off x="8593796" y="3901090"/>
              <a:ext cx="3183885" cy="338554"/>
            </a:xfrm>
            <a:prstGeom prst="rect">
              <a:avLst/>
            </a:prstGeom>
            <a:noFill/>
          </p:spPr>
          <p:txBody>
            <a:bodyPr wrap="none" rtlCol="0">
              <a:spAutoFit/>
            </a:bodyPr>
            <a:lstStyle/>
            <a:p>
              <a:r>
                <a:rPr lang="en-US" sz="1600" dirty="0"/>
                <a:t>Ethereum Virtual Machine (EVM)</a:t>
              </a:r>
            </a:p>
          </p:txBody>
        </p:sp>
        <p:sp>
          <p:nvSpPr>
            <p:cNvPr id="154" name="Rectangle 153">
              <a:extLst>
                <a:ext uri="{FF2B5EF4-FFF2-40B4-BE49-F238E27FC236}">
                  <a16:creationId xmlns:a16="http://schemas.microsoft.com/office/drawing/2014/main" id="{F78D06A2-263F-80B9-96CA-4264D1C7C8B3}"/>
                </a:ext>
              </a:extLst>
            </p:cNvPr>
            <p:cNvSpPr/>
            <p:nvPr/>
          </p:nvSpPr>
          <p:spPr>
            <a:xfrm>
              <a:off x="88903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
          <p:nvSpPr>
            <p:cNvPr id="155" name="Rectangle 154">
              <a:extLst>
                <a:ext uri="{FF2B5EF4-FFF2-40B4-BE49-F238E27FC236}">
                  <a16:creationId xmlns:a16="http://schemas.microsoft.com/office/drawing/2014/main" id="{9C71D474-6052-1530-4886-A06FA4F4ADB5}"/>
                </a:ext>
              </a:extLst>
            </p:cNvPr>
            <p:cNvSpPr/>
            <p:nvPr/>
          </p:nvSpPr>
          <p:spPr>
            <a:xfrm>
              <a:off x="95380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
          <p:nvSpPr>
            <p:cNvPr id="156" name="Rectangle 155">
              <a:extLst>
                <a:ext uri="{FF2B5EF4-FFF2-40B4-BE49-F238E27FC236}">
                  <a16:creationId xmlns:a16="http://schemas.microsoft.com/office/drawing/2014/main" id="{DE050644-7AC4-3B92-2C3F-80BDD86F5BEF}"/>
                </a:ext>
              </a:extLst>
            </p:cNvPr>
            <p:cNvSpPr/>
            <p:nvPr/>
          </p:nvSpPr>
          <p:spPr>
            <a:xfrm>
              <a:off x="101857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cxnSp>
          <p:nvCxnSpPr>
            <p:cNvPr id="157" name="Straight Arrow Connector 156">
              <a:extLst>
                <a:ext uri="{FF2B5EF4-FFF2-40B4-BE49-F238E27FC236}">
                  <a16:creationId xmlns:a16="http://schemas.microsoft.com/office/drawing/2014/main" id="{C11E2F9A-9E19-6F5B-A4B2-63A76243B11A}"/>
                </a:ext>
              </a:extLst>
            </p:cNvPr>
            <p:cNvCxnSpPr>
              <a:stCxn id="154" idx="3"/>
              <a:endCxn id="155" idx="1"/>
            </p:cNvCxnSpPr>
            <p:nvPr/>
          </p:nvCxnSpPr>
          <p:spPr>
            <a:xfrm>
              <a:off x="9271339" y="1717847"/>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8" name="Straight Arrow Connector 157">
              <a:extLst>
                <a:ext uri="{FF2B5EF4-FFF2-40B4-BE49-F238E27FC236}">
                  <a16:creationId xmlns:a16="http://schemas.microsoft.com/office/drawing/2014/main" id="{A4D5D99A-3362-583C-F86F-A6475FE54C1C}"/>
                </a:ext>
              </a:extLst>
            </p:cNvPr>
            <p:cNvCxnSpPr/>
            <p:nvPr/>
          </p:nvCxnSpPr>
          <p:spPr>
            <a:xfrm>
              <a:off x="9919039" y="1726764"/>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9" name="Rectangle 158">
              <a:extLst>
                <a:ext uri="{FF2B5EF4-FFF2-40B4-BE49-F238E27FC236}">
                  <a16:creationId xmlns:a16="http://schemas.microsoft.com/office/drawing/2014/main" id="{63E45E77-1179-5605-4415-C0D234A579B9}"/>
                </a:ext>
              </a:extLst>
            </p:cNvPr>
            <p:cNvSpPr/>
            <p:nvPr/>
          </p:nvSpPr>
          <p:spPr>
            <a:xfrm>
              <a:off x="6879770" y="1143742"/>
              <a:ext cx="1376185" cy="120865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a:t>
              </a:r>
            </a:p>
          </p:txBody>
        </p:sp>
        <p:sp>
          <p:nvSpPr>
            <p:cNvPr id="160" name="TextBox 159">
              <a:extLst>
                <a:ext uri="{FF2B5EF4-FFF2-40B4-BE49-F238E27FC236}">
                  <a16:creationId xmlns:a16="http://schemas.microsoft.com/office/drawing/2014/main" id="{7D1E62EF-25C1-DCDE-D5E5-18C93A2F59CC}"/>
                </a:ext>
              </a:extLst>
            </p:cNvPr>
            <p:cNvSpPr txBox="1"/>
            <p:nvPr/>
          </p:nvSpPr>
          <p:spPr>
            <a:xfrm>
              <a:off x="6773923" y="2368102"/>
              <a:ext cx="1208985" cy="338554"/>
            </a:xfrm>
            <a:prstGeom prst="rect">
              <a:avLst/>
            </a:prstGeom>
            <a:noFill/>
          </p:spPr>
          <p:txBody>
            <a:bodyPr wrap="none" rtlCol="0">
              <a:spAutoFit/>
            </a:bodyPr>
            <a:lstStyle/>
            <a:p>
              <a:r>
                <a:rPr lang="en-US" sz="1600" dirty="0"/>
                <a:t>Consensus</a:t>
              </a:r>
            </a:p>
          </p:txBody>
        </p:sp>
        <p:sp>
          <p:nvSpPr>
            <p:cNvPr id="161" name="Rectangle 160">
              <a:extLst>
                <a:ext uri="{FF2B5EF4-FFF2-40B4-BE49-F238E27FC236}">
                  <a16:creationId xmlns:a16="http://schemas.microsoft.com/office/drawing/2014/main" id="{0B68505E-7D94-3AA5-098C-D6EA02F47FA0}"/>
                </a:ext>
              </a:extLst>
            </p:cNvPr>
            <p:cNvSpPr/>
            <p:nvPr/>
          </p:nvSpPr>
          <p:spPr>
            <a:xfrm>
              <a:off x="8872648" y="2067932"/>
              <a:ext cx="1496289" cy="123373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Alice: 5</a:t>
              </a:r>
            </a:p>
            <a:p>
              <a:pPr algn="ctr"/>
              <a:r>
                <a:rPr lang="en-US" dirty="0"/>
                <a:t>Bob: 10</a:t>
              </a:r>
            </a:p>
            <a:p>
              <a:pPr algn="ctr"/>
              <a:r>
                <a:rPr lang="en-US" dirty="0"/>
                <a:t>Clark: 2</a:t>
              </a:r>
            </a:p>
          </p:txBody>
        </p:sp>
        <p:sp>
          <p:nvSpPr>
            <p:cNvPr id="162" name="TextBox 161">
              <a:extLst>
                <a:ext uri="{FF2B5EF4-FFF2-40B4-BE49-F238E27FC236}">
                  <a16:creationId xmlns:a16="http://schemas.microsoft.com/office/drawing/2014/main" id="{63B247D3-E853-FB94-E150-10CD44DDD76F}"/>
                </a:ext>
              </a:extLst>
            </p:cNvPr>
            <p:cNvSpPr txBox="1"/>
            <p:nvPr/>
          </p:nvSpPr>
          <p:spPr>
            <a:xfrm>
              <a:off x="8808124" y="3278458"/>
              <a:ext cx="603050" cy="307777"/>
            </a:xfrm>
            <a:prstGeom prst="rect">
              <a:avLst/>
            </a:prstGeom>
            <a:noFill/>
          </p:spPr>
          <p:txBody>
            <a:bodyPr wrap="none" rtlCol="0">
              <a:spAutoFit/>
            </a:bodyPr>
            <a:lstStyle/>
            <a:p>
              <a:r>
                <a:rPr lang="en-US" sz="1400" dirty="0"/>
                <a:t>State</a:t>
              </a:r>
            </a:p>
          </p:txBody>
        </p:sp>
        <p:sp>
          <p:nvSpPr>
            <p:cNvPr id="163" name="Rectangle 162">
              <a:extLst>
                <a:ext uri="{FF2B5EF4-FFF2-40B4-BE49-F238E27FC236}">
                  <a16:creationId xmlns:a16="http://schemas.microsoft.com/office/drawing/2014/main" id="{9E6BAA4F-521B-E0F9-C348-D5D5A711A4AF}"/>
                </a:ext>
              </a:extLst>
            </p:cNvPr>
            <p:cNvSpPr/>
            <p:nvPr/>
          </p:nvSpPr>
          <p:spPr>
            <a:xfrm>
              <a:off x="1085248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cxnSp>
          <p:nvCxnSpPr>
            <p:cNvPr id="164" name="Straight Arrow Connector 163">
              <a:extLst>
                <a:ext uri="{FF2B5EF4-FFF2-40B4-BE49-F238E27FC236}">
                  <a16:creationId xmlns:a16="http://schemas.microsoft.com/office/drawing/2014/main" id="{08589657-F99F-9D6E-E4EC-8CF6516EB61F}"/>
                </a:ext>
              </a:extLst>
            </p:cNvPr>
            <p:cNvCxnSpPr/>
            <p:nvPr/>
          </p:nvCxnSpPr>
          <p:spPr>
            <a:xfrm>
              <a:off x="10585789" y="1726764"/>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5" name="Straight Arrow Connector 164">
              <a:extLst>
                <a:ext uri="{FF2B5EF4-FFF2-40B4-BE49-F238E27FC236}">
                  <a16:creationId xmlns:a16="http://schemas.microsoft.com/office/drawing/2014/main" id="{263424A8-DAD2-2F7F-8C62-744EC047DCCA}"/>
                </a:ext>
              </a:extLst>
            </p:cNvPr>
            <p:cNvCxnSpPr/>
            <p:nvPr/>
          </p:nvCxnSpPr>
          <p:spPr>
            <a:xfrm>
              <a:off x="8281906" y="1734059"/>
              <a:ext cx="38099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cxnSp>
        <p:nvCxnSpPr>
          <p:cNvPr id="169" name="Elbow Connector 168">
            <a:extLst>
              <a:ext uri="{FF2B5EF4-FFF2-40B4-BE49-F238E27FC236}">
                <a16:creationId xmlns:a16="http://schemas.microsoft.com/office/drawing/2014/main" id="{BF623CCF-3629-5EC4-FB0F-250876274D0F}"/>
              </a:ext>
            </a:extLst>
          </p:cNvPr>
          <p:cNvCxnSpPr>
            <a:stCxn id="17" idx="3"/>
            <a:endCxn id="159" idx="1"/>
          </p:cNvCxnSpPr>
          <p:nvPr/>
        </p:nvCxnSpPr>
        <p:spPr>
          <a:xfrm>
            <a:off x="5563942" y="1771246"/>
            <a:ext cx="1094673" cy="346154"/>
          </a:xfrm>
          <a:prstGeom prst="bentConnector3">
            <a:avLst/>
          </a:prstGeom>
          <a:ln w="2540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476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52690-DFAB-53B6-09E0-A65BF82DE8F2}"/>
              </a:ext>
            </a:extLst>
          </p:cNvPr>
          <p:cNvSpPr>
            <a:spLocks noGrp="1"/>
          </p:cNvSpPr>
          <p:nvPr>
            <p:ph type="title"/>
          </p:nvPr>
        </p:nvSpPr>
        <p:spPr>
          <a:xfrm>
            <a:off x="4013200" y="-76200"/>
            <a:ext cx="4165599" cy="623570"/>
          </a:xfrm>
        </p:spPr>
        <p:txBody>
          <a:bodyPr/>
          <a:lstStyle/>
          <a:p>
            <a:pPr algn="ctr"/>
            <a:r>
              <a:rPr lang="en-US" dirty="0"/>
              <a:t>Blocks</a:t>
            </a:r>
          </a:p>
        </p:txBody>
      </p:sp>
      <p:sp>
        <p:nvSpPr>
          <p:cNvPr id="6" name="Rectangle 5">
            <a:extLst>
              <a:ext uri="{FF2B5EF4-FFF2-40B4-BE49-F238E27FC236}">
                <a16:creationId xmlns:a16="http://schemas.microsoft.com/office/drawing/2014/main" id="{9D827200-1CCD-9D74-3624-0683896FC0D3}"/>
              </a:ext>
            </a:extLst>
          </p:cNvPr>
          <p:cNvSpPr/>
          <p:nvPr/>
        </p:nvSpPr>
        <p:spPr>
          <a:xfrm>
            <a:off x="3276600" y="1524000"/>
            <a:ext cx="2438400" cy="2438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Alice SEND 3 to Clark</a:t>
            </a:r>
          </a:p>
          <a:p>
            <a:pPr algn="ctr"/>
            <a:r>
              <a:rPr lang="en-US" dirty="0"/>
              <a:t>Clark SEND 1 to Bob</a:t>
            </a:r>
          </a:p>
        </p:txBody>
      </p:sp>
      <p:sp>
        <p:nvSpPr>
          <p:cNvPr id="8" name="Rectangle 7">
            <a:extLst>
              <a:ext uri="{FF2B5EF4-FFF2-40B4-BE49-F238E27FC236}">
                <a16:creationId xmlns:a16="http://schemas.microsoft.com/office/drawing/2014/main" id="{95D6BC6E-AB2A-31A0-31F9-8EC11C08F014}"/>
              </a:ext>
            </a:extLst>
          </p:cNvPr>
          <p:cNvSpPr/>
          <p:nvPr/>
        </p:nvSpPr>
        <p:spPr>
          <a:xfrm>
            <a:off x="1371600" y="2126331"/>
            <a:ext cx="1496289" cy="123373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Alice: 5</a:t>
            </a:r>
          </a:p>
          <a:p>
            <a:pPr algn="ctr"/>
            <a:r>
              <a:rPr lang="en-US" dirty="0"/>
              <a:t>Bob: 10</a:t>
            </a:r>
          </a:p>
          <a:p>
            <a:pPr algn="ctr"/>
            <a:r>
              <a:rPr lang="en-US" dirty="0"/>
              <a:t>Clark: 2</a:t>
            </a:r>
          </a:p>
        </p:txBody>
      </p:sp>
      <p:sp>
        <p:nvSpPr>
          <p:cNvPr id="9" name="TextBox 8">
            <a:extLst>
              <a:ext uri="{FF2B5EF4-FFF2-40B4-BE49-F238E27FC236}">
                <a16:creationId xmlns:a16="http://schemas.microsoft.com/office/drawing/2014/main" id="{70799546-E903-577E-ACF6-56F7DF7474DF}"/>
              </a:ext>
            </a:extLst>
          </p:cNvPr>
          <p:cNvSpPr txBox="1"/>
          <p:nvPr/>
        </p:nvSpPr>
        <p:spPr>
          <a:xfrm>
            <a:off x="1371600" y="3360070"/>
            <a:ext cx="603050" cy="307777"/>
          </a:xfrm>
          <a:prstGeom prst="rect">
            <a:avLst/>
          </a:prstGeom>
          <a:noFill/>
        </p:spPr>
        <p:txBody>
          <a:bodyPr wrap="none" rtlCol="0">
            <a:spAutoFit/>
          </a:bodyPr>
          <a:lstStyle/>
          <a:p>
            <a:r>
              <a:rPr lang="en-US" sz="1400" dirty="0"/>
              <a:t>State</a:t>
            </a:r>
          </a:p>
        </p:txBody>
      </p:sp>
      <p:cxnSp>
        <p:nvCxnSpPr>
          <p:cNvPr id="11" name="Straight Arrow Connector 10">
            <a:extLst>
              <a:ext uri="{FF2B5EF4-FFF2-40B4-BE49-F238E27FC236}">
                <a16:creationId xmlns:a16="http://schemas.microsoft.com/office/drawing/2014/main" id="{D71F7D8D-4CA9-38B9-0DAF-292A1392DF0F}"/>
              </a:ext>
            </a:extLst>
          </p:cNvPr>
          <p:cNvCxnSpPr>
            <a:stCxn id="8" idx="3"/>
            <a:endCxn id="6" idx="1"/>
          </p:cNvCxnSpPr>
          <p:nvPr/>
        </p:nvCxnSpPr>
        <p:spPr>
          <a:xfrm flipV="1">
            <a:off x="2867889" y="2743200"/>
            <a:ext cx="40871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3B531C76-5AFB-17A5-ACFF-300CC3E0CC0B}"/>
              </a:ext>
            </a:extLst>
          </p:cNvPr>
          <p:cNvSpPr/>
          <p:nvPr/>
        </p:nvSpPr>
        <p:spPr>
          <a:xfrm>
            <a:off x="6123711" y="2126331"/>
            <a:ext cx="1496289" cy="123373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Alice: 2</a:t>
            </a:r>
          </a:p>
          <a:p>
            <a:pPr algn="ctr"/>
            <a:r>
              <a:rPr lang="en-US" dirty="0"/>
              <a:t>Bob: 11</a:t>
            </a:r>
          </a:p>
          <a:p>
            <a:pPr algn="ctr"/>
            <a:r>
              <a:rPr lang="en-US" dirty="0"/>
              <a:t>Clark: 4</a:t>
            </a:r>
          </a:p>
        </p:txBody>
      </p:sp>
      <p:sp>
        <p:nvSpPr>
          <p:cNvPr id="14" name="TextBox 13">
            <a:extLst>
              <a:ext uri="{FF2B5EF4-FFF2-40B4-BE49-F238E27FC236}">
                <a16:creationId xmlns:a16="http://schemas.microsoft.com/office/drawing/2014/main" id="{5DB05240-B9CF-094C-DBD6-6056D0D77CE0}"/>
              </a:ext>
            </a:extLst>
          </p:cNvPr>
          <p:cNvSpPr txBox="1"/>
          <p:nvPr/>
        </p:nvSpPr>
        <p:spPr>
          <a:xfrm>
            <a:off x="5988440" y="3360070"/>
            <a:ext cx="1766830" cy="307777"/>
          </a:xfrm>
          <a:prstGeom prst="rect">
            <a:avLst/>
          </a:prstGeom>
          <a:noFill/>
        </p:spPr>
        <p:txBody>
          <a:bodyPr wrap="none" rtlCol="0">
            <a:spAutoFit/>
          </a:bodyPr>
          <a:lstStyle/>
          <a:p>
            <a:r>
              <a:rPr lang="en-US" sz="1400" dirty="0"/>
              <a:t>Proposed new state</a:t>
            </a:r>
          </a:p>
        </p:txBody>
      </p:sp>
      <p:cxnSp>
        <p:nvCxnSpPr>
          <p:cNvPr id="15" name="Straight Arrow Connector 14">
            <a:extLst>
              <a:ext uri="{FF2B5EF4-FFF2-40B4-BE49-F238E27FC236}">
                <a16:creationId xmlns:a16="http://schemas.microsoft.com/office/drawing/2014/main" id="{B04EA174-83F4-9018-82E6-E246AAA0042C}"/>
              </a:ext>
            </a:extLst>
          </p:cNvPr>
          <p:cNvCxnSpPr/>
          <p:nvPr/>
        </p:nvCxnSpPr>
        <p:spPr>
          <a:xfrm flipV="1">
            <a:off x="5715000" y="2731850"/>
            <a:ext cx="40871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9B4C44DF-4C4D-9B29-BD34-7C13DDA66038}"/>
              </a:ext>
            </a:extLst>
          </p:cNvPr>
          <p:cNvPicPr>
            <a:picLocks noChangeAspect="1"/>
          </p:cNvPicPr>
          <p:nvPr/>
        </p:nvPicPr>
        <p:blipFill>
          <a:blip r:embed="rId2"/>
          <a:stretch>
            <a:fillRect/>
          </a:stretch>
        </p:blipFill>
        <p:spPr>
          <a:xfrm>
            <a:off x="6414655" y="1073785"/>
            <a:ext cx="914400" cy="914400"/>
          </a:xfrm>
          <a:prstGeom prst="rect">
            <a:avLst/>
          </a:prstGeom>
        </p:spPr>
      </p:pic>
      <p:sp>
        <p:nvSpPr>
          <p:cNvPr id="17" name="Rectangle 16">
            <a:extLst>
              <a:ext uri="{FF2B5EF4-FFF2-40B4-BE49-F238E27FC236}">
                <a16:creationId xmlns:a16="http://schemas.microsoft.com/office/drawing/2014/main" id="{4CB8394A-D30F-6117-BBAA-0E5A9836A3AC}"/>
              </a:ext>
            </a:extLst>
          </p:cNvPr>
          <p:cNvSpPr/>
          <p:nvPr/>
        </p:nvSpPr>
        <p:spPr>
          <a:xfrm>
            <a:off x="1905000" y="4488531"/>
            <a:ext cx="1295400" cy="129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a:t>
            </a:r>
            <a:endParaRPr lang="en-US" dirty="0"/>
          </a:p>
        </p:txBody>
      </p:sp>
      <p:cxnSp>
        <p:nvCxnSpPr>
          <p:cNvPr id="18" name="Straight Arrow Connector 17">
            <a:extLst>
              <a:ext uri="{FF2B5EF4-FFF2-40B4-BE49-F238E27FC236}">
                <a16:creationId xmlns:a16="http://schemas.microsoft.com/office/drawing/2014/main" id="{45FA8F05-3EC1-8423-5258-4336D9410FD0}"/>
              </a:ext>
            </a:extLst>
          </p:cNvPr>
          <p:cNvCxnSpPr/>
          <p:nvPr/>
        </p:nvCxnSpPr>
        <p:spPr>
          <a:xfrm flipV="1">
            <a:off x="3200400" y="5136231"/>
            <a:ext cx="40871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5D225270-B8EF-7788-BEFC-84EA023DB4AC}"/>
              </a:ext>
            </a:extLst>
          </p:cNvPr>
          <p:cNvSpPr/>
          <p:nvPr/>
        </p:nvSpPr>
        <p:spPr>
          <a:xfrm>
            <a:off x="3609111" y="4488531"/>
            <a:ext cx="1295400" cy="129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a:t>
            </a:r>
            <a:endParaRPr lang="en-US" dirty="0"/>
          </a:p>
        </p:txBody>
      </p:sp>
      <p:cxnSp>
        <p:nvCxnSpPr>
          <p:cNvPr id="20" name="Straight Arrow Connector 19">
            <a:extLst>
              <a:ext uri="{FF2B5EF4-FFF2-40B4-BE49-F238E27FC236}">
                <a16:creationId xmlns:a16="http://schemas.microsoft.com/office/drawing/2014/main" id="{232149BA-26D5-4FCF-66D3-A680C0631246}"/>
              </a:ext>
            </a:extLst>
          </p:cNvPr>
          <p:cNvCxnSpPr/>
          <p:nvPr/>
        </p:nvCxnSpPr>
        <p:spPr>
          <a:xfrm flipV="1">
            <a:off x="4904511" y="5136231"/>
            <a:ext cx="40871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EF72BFEF-A3C8-F4C1-2EF7-E3CE410260DF}"/>
              </a:ext>
            </a:extLst>
          </p:cNvPr>
          <p:cNvSpPr/>
          <p:nvPr/>
        </p:nvSpPr>
        <p:spPr>
          <a:xfrm>
            <a:off x="5327813" y="4488531"/>
            <a:ext cx="1295400" cy="129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a:t>
            </a:r>
            <a:endParaRPr lang="en-US" dirty="0"/>
          </a:p>
        </p:txBody>
      </p:sp>
      <p:cxnSp>
        <p:nvCxnSpPr>
          <p:cNvPr id="22" name="Straight Arrow Connector 21">
            <a:extLst>
              <a:ext uri="{FF2B5EF4-FFF2-40B4-BE49-F238E27FC236}">
                <a16:creationId xmlns:a16="http://schemas.microsoft.com/office/drawing/2014/main" id="{4EBA5ECB-B9B6-813F-8636-077078F463C6}"/>
              </a:ext>
            </a:extLst>
          </p:cNvPr>
          <p:cNvCxnSpPr/>
          <p:nvPr/>
        </p:nvCxnSpPr>
        <p:spPr>
          <a:xfrm flipV="1">
            <a:off x="6623213" y="5136231"/>
            <a:ext cx="40871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A3CDC7D2-2A08-20E9-502F-C0D51F4AE480}"/>
              </a:ext>
            </a:extLst>
          </p:cNvPr>
          <p:cNvSpPr/>
          <p:nvPr/>
        </p:nvSpPr>
        <p:spPr>
          <a:xfrm>
            <a:off x="7031924" y="4488531"/>
            <a:ext cx="1295400" cy="129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a:t>
            </a:r>
            <a:endParaRPr lang="en-US" dirty="0"/>
          </a:p>
        </p:txBody>
      </p:sp>
      <p:cxnSp>
        <p:nvCxnSpPr>
          <p:cNvPr id="24" name="Straight Arrow Connector 23">
            <a:extLst>
              <a:ext uri="{FF2B5EF4-FFF2-40B4-BE49-F238E27FC236}">
                <a16:creationId xmlns:a16="http://schemas.microsoft.com/office/drawing/2014/main" id="{05FEEBF8-2B1D-0166-DB63-EF4C9888CF7D}"/>
              </a:ext>
            </a:extLst>
          </p:cNvPr>
          <p:cNvCxnSpPr/>
          <p:nvPr/>
        </p:nvCxnSpPr>
        <p:spPr>
          <a:xfrm flipV="1">
            <a:off x="8327324" y="5136231"/>
            <a:ext cx="40871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D853E760-C2AF-597F-DE36-63B4BAB7CC76}"/>
              </a:ext>
            </a:extLst>
          </p:cNvPr>
          <p:cNvSpPr/>
          <p:nvPr/>
        </p:nvSpPr>
        <p:spPr>
          <a:xfrm>
            <a:off x="8750299" y="4488531"/>
            <a:ext cx="1295400" cy="129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Alice SEND 3 to Clark</a:t>
            </a:r>
          </a:p>
          <a:p>
            <a:pPr algn="ctr"/>
            <a:r>
              <a:rPr lang="en-US" sz="1000" dirty="0"/>
              <a:t>Clark SEND 1 to Bob</a:t>
            </a:r>
          </a:p>
        </p:txBody>
      </p:sp>
      <p:cxnSp>
        <p:nvCxnSpPr>
          <p:cNvPr id="27" name="Elbow Connector 26">
            <a:extLst>
              <a:ext uri="{FF2B5EF4-FFF2-40B4-BE49-F238E27FC236}">
                <a16:creationId xmlns:a16="http://schemas.microsoft.com/office/drawing/2014/main" id="{DA462547-5C36-4D62-65FC-F891D95A44F6}"/>
              </a:ext>
            </a:extLst>
          </p:cNvPr>
          <p:cNvCxnSpPr>
            <a:stCxn id="13" idx="3"/>
            <a:endCxn id="25" idx="0"/>
          </p:cNvCxnSpPr>
          <p:nvPr/>
        </p:nvCxnSpPr>
        <p:spPr>
          <a:xfrm>
            <a:off x="7620000" y="2743201"/>
            <a:ext cx="1777999" cy="1745330"/>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594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52690-DFAB-53B6-09E0-A65BF82DE8F2}"/>
              </a:ext>
            </a:extLst>
          </p:cNvPr>
          <p:cNvSpPr>
            <a:spLocks noGrp="1"/>
          </p:cNvSpPr>
          <p:nvPr>
            <p:ph type="title"/>
          </p:nvPr>
        </p:nvSpPr>
        <p:spPr>
          <a:xfrm>
            <a:off x="4013200" y="-76200"/>
            <a:ext cx="4165599" cy="623570"/>
          </a:xfrm>
        </p:spPr>
        <p:txBody>
          <a:bodyPr/>
          <a:lstStyle/>
          <a:p>
            <a:pPr algn="ctr"/>
            <a:r>
              <a:rPr lang="en-US" dirty="0"/>
              <a:t>Architecture</a:t>
            </a:r>
          </a:p>
        </p:txBody>
      </p:sp>
      <p:sp>
        <p:nvSpPr>
          <p:cNvPr id="6" name="Rectangle 5">
            <a:extLst>
              <a:ext uri="{FF2B5EF4-FFF2-40B4-BE49-F238E27FC236}">
                <a16:creationId xmlns:a16="http://schemas.microsoft.com/office/drawing/2014/main" id="{9D827200-1CCD-9D74-3624-0683896FC0D3}"/>
              </a:ext>
            </a:extLst>
          </p:cNvPr>
          <p:cNvSpPr/>
          <p:nvPr/>
        </p:nvSpPr>
        <p:spPr>
          <a:xfrm>
            <a:off x="381000" y="914400"/>
            <a:ext cx="5406957" cy="3691168"/>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F0DC698-4537-D063-BBB8-C2E7EB49DC3F}"/>
              </a:ext>
            </a:extLst>
          </p:cNvPr>
          <p:cNvSpPr/>
          <p:nvPr/>
        </p:nvSpPr>
        <p:spPr>
          <a:xfrm>
            <a:off x="579586" y="1166920"/>
            <a:ext cx="3227172" cy="274543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10AD31A2-A273-D8C3-ED4C-BA2E0CDC9620}"/>
              </a:ext>
            </a:extLst>
          </p:cNvPr>
          <p:cNvSpPr txBox="1"/>
          <p:nvPr/>
        </p:nvSpPr>
        <p:spPr>
          <a:xfrm>
            <a:off x="4187757" y="2319568"/>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DA4FD232-8F57-4B2C-7BE7-62694B29D7FC}"/>
              </a:ext>
            </a:extLst>
          </p:cNvPr>
          <p:cNvSpPr txBox="1"/>
          <p:nvPr/>
        </p:nvSpPr>
        <p:spPr>
          <a:xfrm>
            <a:off x="453957" y="3918222"/>
            <a:ext cx="3183885" cy="338554"/>
          </a:xfrm>
          <a:prstGeom prst="rect">
            <a:avLst/>
          </a:prstGeom>
          <a:noFill/>
        </p:spPr>
        <p:txBody>
          <a:bodyPr wrap="none" rtlCol="0">
            <a:spAutoFit/>
          </a:bodyPr>
          <a:lstStyle/>
          <a:p>
            <a:r>
              <a:rPr lang="en-US" sz="1600" dirty="0"/>
              <a:t>Ethereum Virtual Machine (EVM)</a:t>
            </a:r>
          </a:p>
        </p:txBody>
      </p:sp>
      <p:sp>
        <p:nvSpPr>
          <p:cNvPr id="9" name="TextBox 8">
            <a:extLst>
              <a:ext uri="{FF2B5EF4-FFF2-40B4-BE49-F238E27FC236}">
                <a16:creationId xmlns:a16="http://schemas.microsoft.com/office/drawing/2014/main" id="{24749F00-F5E9-1C18-C620-E3F5B60CB090}"/>
              </a:ext>
            </a:extLst>
          </p:cNvPr>
          <p:cNvSpPr txBox="1"/>
          <p:nvPr/>
        </p:nvSpPr>
        <p:spPr>
          <a:xfrm>
            <a:off x="295613" y="4626884"/>
            <a:ext cx="736099" cy="369332"/>
          </a:xfrm>
          <a:prstGeom prst="rect">
            <a:avLst/>
          </a:prstGeom>
          <a:noFill/>
        </p:spPr>
        <p:txBody>
          <a:bodyPr wrap="none" rtlCol="0">
            <a:spAutoFit/>
          </a:bodyPr>
          <a:lstStyle/>
          <a:p>
            <a:r>
              <a:rPr lang="en-US" dirty="0"/>
              <a:t>Node</a:t>
            </a:r>
          </a:p>
        </p:txBody>
      </p:sp>
      <p:sp>
        <p:nvSpPr>
          <p:cNvPr id="10" name="Rectangle 9">
            <a:extLst>
              <a:ext uri="{FF2B5EF4-FFF2-40B4-BE49-F238E27FC236}">
                <a16:creationId xmlns:a16="http://schemas.microsoft.com/office/drawing/2014/main" id="{2C5A6E25-2328-CED8-47A1-48A58D90C86B}"/>
              </a:ext>
            </a:extLst>
          </p:cNvPr>
          <p:cNvSpPr/>
          <p:nvPr/>
        </p:nvSpPr>
        <p:spPr>
          <a:xfrm>
            <a:off x="796857" y="1557568"/>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
        <p:nvSpPr>
          <p:cNvPr id="11" name="Rectangle 10">
            <a:extLst>
              <a:ext uri="{FF2B5EF4-FFF2-40B4-BE49-F238E27FC236}">
                <a16:creationId xmlns:a16="http://schemas.microsoft.com/office/drawing/2014/main" id="{137A6373-FD09-81D8-558B-C722094C2E91}"/>
              </a:ext>
            </a:extLst>
          </p:cNvPr>
          <p:cNvSpPr/>
          <p:nvPr/>
        </p:nvSpPr>
        <p:spPr>
          <a:xfrm>
            <a:off x="1444557" y="1557568"/>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
        <p:nvSpPr>
          <p:cNvPr id="12" name="Rectangle 11">
            <a:extLst>
              <a:ext uri="{FF2B5EF4-FFF2-40B4-BE49-F238E27FC236}">
                <a16:creationId xmlns:a16="http://schemas.microsoft.com/office/drawing/2014/main" id="{D78A20FD-9CCF-6555-0BB3-3F945873FD5F}"/>
              </a:ext>
            </a:extLst>
          </p:cNvPr>
          <p:cNvSpPr/>
          <p:nvPr/>
        </p:nvSpPr>
        <p:spPr>
          <a:xfrm>
            <a:off x="2092257" y="1557568"/>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cxnSp>
        <p:nvCxnSpPr>
          <p:cNvPr id="14" name="Straight Arrow Connector 13">
            <a:extLst>
              <a:ext uri="{FF2B5EF4-FFF2-40B4-BE49-F238E27FC236}">
                <a16:creationId xmlns:a16="http://schemas.microsoft.com/office/drawing/2014/main" id="{1BFB2160-A5DF-7EDA-9878-45778718CCFD}"/>
              </a:ext>
            </a:extLst>
          </p:cNvPr>
          <p:cNvCxnSpPr>
            <a:stCxn id="10" idx="3"/>
            <a:endCxn id="11" idx="1"/>
          </p:cNvCxnSpPr>
          <p:nvPr/>
        </p:nvCxnSpPr>
        <p:spPr>
          <a:xfrm>
            <a:off x="1177857" y="1748068"/>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DE36460-8223-1B2D-4BF5-52DF30556571}"/>
              </a:ext>
            </a:extLst>
          </p:cNvPr>
          <p:cNvCxnSpPr/>
          <p:nvPr/>
        </p:nvCxnSpPr>
        <p:spPr>
          <a:xfrm>
            <a:off x="1825557" y="1756985"/>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E0CF9702-6E45-FCF6-5D2F-010DF3A8D75F}"/>
              </a:ext>
            </a:extLst>
          </p:cNvPr>
          <p:cNvSpPr/>
          <p:nvPr/>
        </p:nvSpPr>
        <p:spPr>
          <a:xfrm>
            <a:off x="4187757" y="1166920"/>
            <a:ext cx="1376185" cy="120865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a:t>
            </a:r>
          </a:p>
        </p:txBody>
      </p:sp>
      <p:sp>
        <p:nvSpPr>
          <p:cNvPr id="18" name="TextBox 17">
            <a:extLst>
              <a:ext uri="{FF2B5EF4-FFF2-40B4-BE49-F238E27FC236}">
                <a16:creationId xmlns:a16="http://schemas.microsoft.com/office/drawing/2014/main" id="{E5730730-3F4D-32E5-3586-FFBD2408BB93}"/>
              </a:ext>
            </a:extLst>
          </p:cNvPr>
          <p:cNvSpPr txBox="1"/>
          <p:nvPr/>
        </p:nvSpPr>
        <p:spPr>
          <a:xfrm>
            <a:off x="4081910" y="2391280"/>
            <a:ext cx="1208985" cy="338554"/>
          </a:xfrm>
          <a:prstGeom prst="rect">
            <a:avLst/>
          </a:prstGeom>
          <a:noFill/>
        </p:spPr>
        <p:txBody>
          <a:bodyPr wrap="none" rtlCol="0">
            <a:spAutoFit/>
          </a:bodyPr>
          <a:lstStyle/>
          <a:p>
            <a:r>
              <a:rPr lang="en-US" sz="1600" dirty="0"/>
              <a:t>Consensus</a:t>
            </a:r>
          </a:p>
        </p:txBody>
      </p:sp>
      <p:sp>
        <p:nvSpPr>
          <p:cNvPr id="19" name="Rectangle 18">
            <a:extLst>
              <a:ext uri="{FF2B5EF4-FFF2-40B4-BE49-F238E27FC236}">
                <a16:creationId xmlns:a16="http://schemas.microsoft.com/office/drawing/2014/main" id="{A29FAED2-3515-0BDC-E080-0936E3398907}"/>
              </a:ext>
            </a:extLst>
          </p:cNvPr>
          <p:cNvSpPr/>
          <p:nvPr/>
        </p:nvSpPr>
        <p:spPr>
          <a:xfrm>
            <a:off x="779166" y="2098153"/>
            <a:ext cx="1496289" cy="123373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Alice: 2</a:t>
            </a:r>
          </a:p>
          <a:p>
            <a:pPr algn="ctr"/>
            <a:r>
              <a:rPr lang="en-US" dirty="0"/>
              <a:t>Bob: 11</a:t>
            </a:r>
          </a:p>
          <a:p>
            <a:pPr algn="ctr"/>
            <a:r>
              <a:rPr lang="en-US" dirty="0"/>
              <a:t>Clark: 4</a:t>
            </a:r>
          </a:p>
        </p:txBody>
      </p:sp>
      <p:sp>
        <p:nvSpPr>
          <p:cNvPr id="20" name="TextBox 19">
            <a:extLst>
              <a:ext uri="{FF2B5EF4-FFF2-40B4-BE49-F238E27FC236}">
                <a16:creationId xmlns:a16="http://schemas.microsoft.com/office/drawing/2014/main" id="{DF2491C4-E039-C5FD-68BD-4F43C0B704CE}"/>
              </a:ext>
            </a:extLst>
          </p:cNvPr>
          <p:cNvSpPr txBox="1"/>
          <p:nvPr/>
        </p:nvSpPr>
        <p:spPr>
          <a:xfrm>
            <a:off x="714642" y="3308679"/>
            <a:ext cx="603050" cy="307777"/>
          </a:xfrm>
          <a:prstGeom prst="rect">
            <a:avLst/>
          </a:prstGeom>
          <a:noFill/>
        </p:spPr>
        <p:txBody>
          <a:bodyPr wrap="none" rtlCol="0">
            <a:spAutoFit/>
          </a:bodyPr>
          <a:lstStyle/>
          <a:p>
            <a:r>
              <a:rPr lang="en-US" sz="1400" dirty="0"/>
              <a:t>State</a:t>
            </a:r>
          </a:p>
        </p:txBody>
      </p:sp>
      <p:sp>
        <p:nvSpPr>
          <p:cNvPr id="21" name="Rectangle 20">
            <a:extLst>
              <a:ext uri="{FF2B5EF4-FFF2-40B4-BE49-F238E27FC236}">
                <a16:creationId xmlns:a16="http://schemas.microsoft.com/office/drawing/2014/main" id="{27594DD5-5CC4-0C00-A0F9-406B9A24AC97}"/>
              </a:ext>
            </a:extLst>
          </p:cNvPr>
          <p:cNvSpPr/>
          <p:nvPr/>
        </p:nvSpPr>
        <p:spPr>
          <a:xfrm>
            <a:off x="2759007" y="1557568"/>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cxnSp>
        <p:nvCxnSpPr>
          <p:cNvPr id="22" name="Straight Arrow Connector 21">
            <a:extLst>
              <a:ext uri="{FF2B5EF4-FFF2-40B4-BE49-F238E27FC236}">
                <a16:creationId xmlns:a16="http://schemas.microsoft.com/office/drawing/2014/main" id="{E71119F3-108E-F316-98CF-162022CD1F04}"/>
              </a:ext>
            </a:extLst>
          </p:cNvPr>
          <p:cNvCxnSpPr/>
          <p:nvPr/>
        </p:nvCxnSpPr>
        <p:spPr>
          <a:xfrm>
            <a:off x="2492307" y="1756985"/>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3DA64117-37E1-4742-5DBF-CDEF019025E8}"/>
              </a:ext>
            </a:extLst>
          </p:cNvPr>
          <p:cNvCxnSpPr/>
          <p:nvPr/>
        </p:nvCxnSpPr>
        <p:spPr>
          <a:xfrm>
            <a:off x="3806758" y="1756985"/>
            <a:ext cx="380999" cy="0"/>
          </a:xfrm>
          <a:prstGeom prst="straightConnector1">
            <a:avLst/>
          </a:prstGeom>
          <a:ln w="9525">
            <a:headEnd type="triangle"/>
            <a:tailEnd type="triangle"/>
          </a:ln>
        </p:spPr>
        <p:style>
          <a:lnRef idx="1">
            <a:schemeClr val="dk1"/>
          </a:lnRef>
          <a:fillRef idx="0">
            <a:schemeClr val="dk1"/>
          </a:fillRef>
          <a:effectRef idx="0">
            <a:schemeClr val="dk1"/>
          </a:effectRef>
          <a:fontRef idx="minor">
            <a:schemeClr val="tx1"/>
          </a:fontRef>
        </p:style>
      </p:cxnSp>
      <p:grpSp>
        <p:nvGrpSpPr>
          <p:cNvPr id="131" name="Group 130">
            <a:extLst>
              <a:ext uri="{FF2B5EF4-FFF2-40B4-BE49-F238E27FC236}">
                <a16:creationId xmlns:a16="http://schemas.microsoft.com/office/drawing/2014/main" id="{38CFBC38-06ED-FBB6-6449-9C5C09847FBF}"/>
              </a:ext>
            </a:extLst>
          </p:cNvPr>
          <p:cNvGrpSpPr/>
          <p:nvPr/>
        </p:nvGrpSpPr>
        <p:grpSpPr>
          <a:xfrm>
            <a:off x="6629400" y="935716"/>
            <a:ext cx="5406957" cy="3691168"/>
            <a:chOff x="6629400" y="935716"/>
            <a:chExt cx="5406957" cy="3691168"/>
          </a:xfrm>
        </p:grpSpPr>
        <p:sp>
          <p:nvSpPr>
            <p:cNvPr id="80" name="Rectangle 79">
              <a:extLst>
                <a:ext uri="{FF2B5EF4-FFF2-40B4-BE49-F238E27FC236}">
                  <a16:creationId xmlns:a16="http://schemas.microsoft.com/office/drawing/2014/main" id="{C93799DE-F6F9-FFB5-59E2-6848C5AB6C18}"/>
                </a:ext>
              </a:extLst>
            </p:cNvPr>
            <p:cNvSpPr/>
            <p:nvPr/>
          </p:nvSpPr>
          <p:spPr>
            <a:xfrm>
              <a:off x="6629400" y="935716"/>
              <a:ext cx="5406957" cy="3691168"/>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5589820B-4229-F042-8F1C-9283B44D547D}"/>
                </a:ext>
              </a:extLst>
            </p:cNvPr>
            <p:cNvSpPr/>
            <p:nvPr/>
          </p:nvSpPr>
          <p:spPr>
            <a:xfrm>
              <a:off x="8673068" y="1136699"/>
              <a:ext cx="3227172" cy="274543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2" name="TextBox 81">
              <a:extLst>
                <a:ext uri="{FF2B5EF4-FFF2-40B4-BE49-F238E27FC236}">
                  <a16:creationId xmlns:a16="http://schemas.microsoft.com/office/drawing/2014/main" id="{4A23D2F7-90FD-0338-63AF-C9EFA721B886}"/>
                </a:ext>
              </a:extLst>
            </p:cNvPr>
            <p:cNvSpPr txBox="1"/>
            <p:nvPr/>
          </p:nvSpPr>
          <p:spPr>
            <a:xfrm>
              <a:off x="10436157" y="2340884"/>
              <a:ext cx="184731" cy="369332"/>
            </a:xfrm>
            <a:prstGeom prst="rect">
              <a:avLst/>
            </a:prstGeom>
            <a:noFill/>
          </p:spPr>
          <p:txBody>
            <a:bodyPr wrap="none" rtlCol="0">
              <a:spAutoFit/>
            </a:bodyPr>
            <a:lstStyle/>
            <a:p>
              <a:endParaRPr lang="en-US" dirty="0"/>
            </a:p>
          </p:txBody>
        </p:sp>
        <p:sp>
          <p:nvSpPr>
            <p:cNvPr id="83" name="TextBox 82">
              <a:extLst>
                <a:ext uri="{FF2B5EF4-FFF2-40B4-BE49-F238E27FC236}">
                  <a16:creationId xmlns:a16="http://schemas.microsoft.com/office/drawing/2014/main" id="{2DCAE315-9324-9F08-2D6B-DBD5C79A8E78}"/>
                </a:ext>
              </a:extLst>
            </p:cNvPr>
            <p:cNvSpPr txBox="1"/>
            <p:nvPr/>
          </p:nvSpPr>
          <p:spPr>
            <a:xfrm>
              <a:off x="8593796" y="3901090"/>
              <a:ext cx="3183885" cy="338554"/>
            </a:xfrm>
            <a:prstGeom prst="rect">
              <a:avLst/>
            </a:prstGeom>
            <a:noFill/>
          </p:spPr>
          <p:txBody>
            <a:bodyPr wrap="none" rtlCol="0">
              <a:spAutoFit/>
            </a:bodyPr>
            <a:lstStyle/>
            <a:p>
              <a:r>
                <a:rPr lang="en-US" sz="1600" dirty="0"/>
                <a:t>Ethereum Virtual Machine (EVM)</a:t>
              </a:r>
            </a:p>
          </p:txBody>
        </p:sp>
        <p:sp>
          <p:nvSpPr>
            <p:cNvPr id="84" name="Rectangle 83">
              <a:extLst>
                <a:ext uri="{FF2B5EF4-FFF2-40B4-BE49-F238E27FC236}">
                  <a16:creationId xmlns:a16="http://schemas.microsoft.com/office/drawing/2014/main" id="{41576B77-7EA5-7046-7697-14B1C0B02A79}"/>
                </a:ext>
              </a:extLst>
            </p:cNvPr>
            <p:cNvSpPr/>
            <p:nvPr/>
          </p:nvSpPr>
          <p:spPr>
            <a:xfrm>
              <a:off x="88903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
          <p:nvSpPr>
            <p:cNvPr id="85" name="Rectangle 84">
              <a:extLst>
                <a:ext uri="{FF2B5EF4-FFF2-40B4-BE49-F238E27FC236}">
                  <a16:creationId xmlns:a16="http://schemas.microsoft.com/office/drawing/2014/main" id="{039872CE-9BDA-7CB1-51F4-4E315B16B1D7}"/>
                </a:ext>
              </a:extLst>
            </p:cNvPr>
            <p:cNvSpPr/>
            <p:nvPr/>
          </p:nvSpPr>
          <p:spPr>
            <a:xfrm>
              <a:off x="95380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
          <p:nvSpPr>
            <p:cNvPr id="86" name="Rectangle 85">
              <a:extLst>
                <a:ext uri="{FF2B5EF4-FFF2-40B4-BE49-F238E27FC236}">
                  <a16:creationId xmlns:a16="http://schemas.microsoft.com/office/drawing/2014/main" id="{C2725DC3-B4ED-48F8-E65E-D1361FAC0687}"/>
                </a:ext>
              </a:extLst>
            </p:cNvPr>
            <p:cNvSpPr/>
            <p:nvPr/>
          </p:nvSpPr>
          <p:spPr>
            <a:xfrm>
              <a:off x="101857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cxnSp>
          <p:nvCxnSpPr>
            <p:cNvPr id="87" name="Straight Arrow Connector 86">
              <a:extLst>
                <a:ext uri="{FF2B5EF4-FFF2-40B4-BE49-F238E27FC236}">
                  <a16:creationId xmlns:a16="http://schemas.microsoft.com/office/drawing/2014/main" id="{80F19B2F-DA60-9471-63EC-8A6A2B5F944B}"/>
                </a:ext>
              </a:extLst>
            </p:cNvPr>
            <p:cNvCxnSpPr>
              <a:stCxn id="84" idx="3"/>
              <a:endCxn id="85" idx="1"/>
            </p:cNvCxnSpPr>
            <p:nvPr/>
          </p:nvCxnSpPr>
          <p:spPr>
            <a:xfrm>
              <a:off x="9271339" y="1717847"/>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A92AF8AD-91B6-1EB4-A5C5-926085FEBD6F}"/>
                </a:ext>
              </a:extLst>
            </p:cNvPr>
            <p:cNvCxnSpPr/>
            <p:nvPr/>
          </p:nvCxnSpPr>
          <p:spPr>
            <a:xfrm>
              <a:off x="9919039" y="1726764"/>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9" name="Rectangle 88">
              <a:extLst>
                <a:ext uri="{FF2B5EF4-FFF2-40B4-BE49-F238E27FC236}">
                  <a16:creationId xmlns:a16="http://schemas.microsoft.com/office/drawing/2014/main" id="{15F1C931-7B97-6B14-17A6-22292295C0D3}"/>
                </a:ext>
              </a:extLst>
            </p:cNvPr>
            <p:cNvSpPr/>
            <p:nvPr/>
          </p:nvSpPr>
          <p:spPr>
            <a:xfrm>
              <a:off x="6879770" y="1143742"/>
              <a:ext cx="1376185" cy="120865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a:t>
              </a:r>
            </a:p>
          </p:txBody>
        </p:sp>
        <p:sp>
          <p:nvSpPr>
            <p:cNvPr id="90" name="TextBox 89">
              <a:extLst>
                <a:ext uri="{FF2B5EF4-FFF2-40B4-BE49-F238E27FC236}">
                  <a16:creationId xmlns:a16="http://schemas.microsoft.com/office/drawing/2014/main" id="{3E8F0F28-4684-F527-2292-B9FE78484CEF}"/>
                </a:ext>
              </a:extLst>
            </p:cNvPr>
            <p:cNvSpPr txBox="1"/>
            <p:nvPr/>
          </p:nvSpPr>
          <p:spPr>
            <a:xfrm>
              <a:off x="6773923" y="2368102"/>
              <a:ext cx="1208985" cy="338554"/>
            </a:xfrm>
            <a:prstGeom prst="rect">
              <a:avLst/>
            </a:prstGeom>
            <a:noFill/>
          </p:spPr>
          <p:txBody>
            <a:bodyPr wrap="none" rtlCol="0">
              <a:spAutoFit/>
            </a:bodyPr>
            <a:lstStyle/>
            <a:p>
              <a:r>
                <a:rPr lang="en-US" sz="1600" dirty="0"/>
                <a:t>Consensus</a:t>
              </a:r>
            </a:p>
          </p:txBody>
        </p:sp>
        <p:sp>
          <p:nvSpPr>
            <p:cNvPr id="91" name="Rectangle 90">
              <a:extLst>
                <a:ext uri="{FF2B5EF4-FFF2-40B4-BE49-F238E27FC236}">
                  <a16:creationId xmlns:a16="http://schemas.microsoft.com/office/drawing/2014/main" id="{E413051A-A411-6C74-B0FA-EF4C96D7B944}"/>
                </a:ext>
              </a:extLst>
            </p:cNvPr>
            <p:cNvSpPr/>
            <p:nvPr/>
          </p:nvSpPr>
          <p:spPr>
            <a:xfrm>
              <a:off x="8872648" y="2067932"/>
              <a:ext cx="1496289" cy="123373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Alice: 5</a:t>
              </a:r>
            </a:p>
            <a:p>
              <a:pPr algn="ctr"/>
              <a:r>
                <a:rPr lang="en-US" dirty="0"/>
                <a:t>Bob: 10</a:t>
              </a:r>
            </a:p>
            <a:p>
              <a:pPr algn="ctr"/>
              <a:r>
                <a:rPr lang="en-US" dirty="0"/>
                <a:t>Clark: 2</a:t>
              </a:r>
            </a:p>
          </p:txBody>
        </p:sp>
        <p:sp>
          <p:nvSpPr>
            <p:cNvPr id="92" name="TextBox 91">
              <a:extLst>
                <a:ext uri="{FF2B5EF4-FFF2-40B4-BE49-F238E27FC236}">
                  <a16:creationId xmlns:a16="http://schemas.microsoft.com/office/drawing/2014/main" id="{3FDFBF32-FA43-827F-2487-43F950222EBF}"/>
                </a:ext>
              </a:extLst>
            </p:cNvPr>
            <p:cNvSpPr txBox="1"/>
            <p:nvPr/>
          </p:nvSpPr>
          <p:spPr>
            <a:xfrm>
              <a:off x="8808124" y="3278458"/>
              <a:ext cx="603050" cy="307777"/>
            </a:xfrm>
            <a:prstGeom prst="rect">
              <a:avLst/>
            </a:prstGeom>
            <a:noFill/>
          </p:spPr>
          <p:txBody>
            <a:bodyPr wrap="none" rtlCol="0">
              <a:spAutoFit/>
            </a:bodyPr>
            <a:lstStyle/>
            <a:p>
              <a:r>
                <a:rPr lang="en-US" sz="1400" dirty="0"/>
                <a:t>State</a:t>
              </a:r>
            </a:p>
          </p:txBody>
        </p:sp>
        <p:sp>
          <p:nvSpPr>
            <p:cNvPr id="93" name="Rectangle 92">
              <a:extLst>
                <a:ext uri="{FF2B5EF4-FFF2-40B4-BE49-F238E27FC236}">
                  <a16:creationId xmlns:a16="http://schemas.microsoft.com/office/drawing/2014/main" id="{3F9FCD5A-1C17-CD1D-9CC8-A68FF91129FC}"/>
                </a:ext>
              </a:extLst>
            </p:cNvPr>
            <p:cNvSpPr/>
            <p:nvPr/>
          </p:nvSpPr>
          <p:spPr>
            <a:xfrm>
              <a:off x="1085248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cxnSp>
          <p:nvCxnSpPr>
            <p:cNvPr id="94" name="Straight Arrow Connector 93">
              <a:extLst>
                <a:ext uri="{FF2B5EF4-FFF2-40B4-BE49-F238E27FC236}">
                  <a16:creationId xmlns:a16="http://schemas.microsoft.com/office/drawing/2014/main" id="{E32E5271-AB8C-DCD7-8BE7-4A1CD7D27251}"/>
                </a:ext>
              </a:extLst>
            </p:cNvPr>
            <p:cNvCxnSpPr/>
            <p:nvPr/>
          </p:nvCxnSpPr>
          <p:spPr>
            <a:xfrm>
              <a:off x="10585789" y="1726764"/>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054C3156-A4FF-DD84-D1E8-044949A0DF61}"/>
                </a:ext>
              </a:extLst>
            </p:cNvPr>
            <p:cNvCxnSpPr/>
            <p:nvPr/>
          </p:nvCxnSpPr>
          <p:spPr>
            <a:xfrm>
              <a:off x="8281906" y="1734059"/>
              <a:ext cx="38099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grpSp>
        <p:nvGrpSpPr>
          <p:cNvPr id="132" name="Group 131">
            <a:extLst>
              <a:ext uri="{FF2B5EF4-FFF2-40B4-BE49-F238E27FC236}">
                <a16:creationId xmlns:a16="http://schemas.microsoft.com/office/drawing/2014/main" id="{6122A40E-DCF1-300C-2095-D05D4E2998A8}"/>
              </a:ext>
            </a:extLst>
          </p:cNvPr>
          <p:cNvGrpSpPr/>
          <p:nvPr/>
        </p:nvGrpSpPr>
        <p:grpSpPr>
          <a:xfrm>
            <a:off x="6532051" y="1120382"/>
            <a:ext cx="5406957" cy="3691168"/>
            <a:chOff x="6629400" y="935716"/>
            <a:chExt cx="5406957" cy="3691168"/>
          </a:xfrm>
        </p:grpSpPr>
        <p:sp>
          <p:nvSpPr>
            <p:cNvPr id="133" name="Rectangle 132">
              <a:extLst>
                <a:ext uri="{FF2B5EF4-FFF2-40B4-BE49-F238E27FC236}">
                  <a16:creationId xmlns:a16="http://schemas.microsoft.com/office/drawing/2014/main" id="{324EAE53-6718-A745-FA96-F0DD49A222D6}"/>
                </a:ext>
              </a:extLst>
            </p:cNvPr>
            <p:cNvSpPr/>
            <p:nvPr/>
          </p:nvSpPr>
          <p:spPr>
            <a:xfrm>
              <a:off x="6629400" y="935716"/>
              <a:ext cx="5406957" cy="3691168"/>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929360DE-BBEF-2DF4-285D-989BDF424578}"/>
                </a:ext>
              </a:extLst>
            </p:cNvPr>
            <p:cNvSpPr/>
            <p:nvPr/>
          </p:nvSpPr>
          <p:spPr>
            <a:xfrm>
              <a:off x="8673068" y="1136699"/>
              <a:ext cx="3227172" cy="274543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5" name="TextBox 134">
              <a:extLst>
                <a:ext uri="{FF2B5EF4-FFF2-40B4-BE49-F238E27FC236}">
                  <a16:creationId xmlns:a16="http://schemas.microsoft.com/office/drawing/2014/main" id="{8EBBEE1D-0F66-DD16-9B72-43F938E9D0E1}"/>
                </a:ext>
              </a:extLst>
            </p:cNvPr>
            <p:cNvSpPr txBox="1"/>
            <p:nvPr/>
          </p:nvSpPr>
          <p:spPr>
            <a:xfrm>
              <a:off x="10436157" y="2340884"/>
              <a:ext cx="184731" cy="369332"/>
            </a:xfrm>
            <a:prstGeom prst="rect">
              <a:avLst/>
            </a:prstGeom>
            <a:noFill/>
          </p:spPr>
          <p:txBody>
            <a:bodyPr wrap="none" rtlCol="0">
              <a:spAutoFit/>
            </a:bodyPr>
            <a:lstStyle/>
            <a:p>
              <a:endParaRPr lang="en-US" dirty="0"/>
            </a:p>
          </p:txBody>
        </p:sp>
        <p:sp>
          <p:nvSpPr>
            <p:cNvPr id="136" name="TextBox 135">
              <a:extLst>
                <a:ext uri="{FF2B5EF4-FFF2-40B4-BE49-F238E27FC236}">
                  <a16:creationId xmlns:a16="http://schemas.microsoft.com/office/drawing/2014/main" id="{044D6E19-F0F3-66BE-4430-9454264A4BCB}"/>
                </a:ext>
              </a:extLst>
            </p:cNvPr>
            <p:cNvSpPr txBox="1"/>
            <p:nvPr/>
          </p:nvSpPr>
          <p:spPr>
            <a:xfrm>
              <a:off x="8593796" y="3901090"/>
              <a:ext cx="3183885" cy="338554"/>
            </a:xfrm>
            <a:prstGeom prst="rect">
              <a:avLst/>
            </a:prstGeom>
            <a:noFill/>
          </p:spPr>
          <p:txBody>
            <a:bodyPr wrap="none" rtlCol="0">
              <a:spAutoFit/>
            </a:bodyPr>
            <a:lstStyle/>
            <a:p>
              <a:r>
                <a:rPr lang="en-US" sz="1600" dirty="0"/>
                <a:t>Ethereum Virtual Machine (EVM)</a:t>
              </a:r>
            </a:p>
          </p:txBody>
        </p:sp>
        <p:sp>
          <p:nvSpPr>
            <p:cNvPr id="137" name="Rectangle 136">
              <a:extLst>
                <a:ext uri="{FF2B5EF4-FFF2-40B4-BE49-F238E27FC236}">
                  <a16:creationId xmlns:a16="http://schemas.microsoft.com/office/drawing/2014/main" id="{EE1B4315-23E1-AC76-2AA1-060C64BF7553}"/>
                </a:ext>
              </a:extLst>
            </p:cNvPr>
            <p:cNvSpPr/>
            <p:nvPr/>
          </p:nvSpPr>
          <p:spPr>
            <a:xfrm>
              <a:off x="88903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
          <p:nvSpPr>
            <p:cNvPr id="138" name="Rectangle 137">
              <a:extLst>
                <a:ext uri="{FF2B5EF4-FFF2-40B4-BE49-F238E27FC236}">
                  <a16:creationId xmlns:a16="http://schemas.microsoft.com/office/drawing/2014/main" id="{EAC0D67A-E474-A30A-FFA3-F1D633D7587D}"/>
                </a:ext>
              </a:extLst>
            </p:cNvPr>
            <p:cNvSpPr/>
            <p:nvPr/>
          </p:nvSpPr>
          <p:spPr>
            <a:xfrm>
              <a:off x="95380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
          <p:nvSpPr>
            <p:cNvPr id="139" name="Rectangle 138">
              <a:extLst>
                <a:ext uri="{FF2B5EF4-FFF2-40B4-BE49-F238E27FC236}">
                  <a16:creationId xmlns:a16="http://schemas.microsoft.com/office/drawing/2014/main" id="{6E2AAFC7-88E9-B51E-9DD5-2F818017E1BA}"/>
                </a:ext>
              </a:extLst>
            </p:cNvPr>
            <p:cNvSpPr/>
            <p:nvPr/>
          </p:nvSpPr>
          <p:spPr>
            <a:xfrm>
              <a:off x="101857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cxnSp>
          <p:nvCxnSpPr>
            <p:cNvPr id="140" name="Straight Arrow Connector 139">
              <a:extLst>
                <a:ext uri="{FF2B5EF4-FFF2-40B4-BE49-F238E27FC236}">
                  <a16:creationId xmlns:a16="http://schemas.microsoft.com/office/drawing/2014/main" id="{14457052-8054-6D08-7543-0FCD03FCF5F0}"/>
                </a:ext>
              </a:extLst>
            </p:cNvPr>
            <p:cNvCxnSpPr>
              <a:stCxn id="137" idx="3"/>
              <a:endCxn id="138" idx="1"/>
            </p:cNvCxnSpPr>
            <p:nvPr/>
          </p:nvCxnSpPr>
          <p:spPr>
            <a:xfrm>
              <a:off x="9271339" y="1717847"/>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1" name="Straight Arrow Connector 140">
              <a:extLst>
                <a:ext uri="{FF2B5EF4-FFF2-40B4-BE49-F238E27FC236}">
                  <a16:creationId xmlns:a16="http://schemas.microsoft.com/office/drawing/2014/main" id="{CBB7A95B-0148-C097-E293-83701C7CF522}"/>
                </a:ext>
              </a:extLst>
            </p:cNvPr>
            <p:cNvCxnSpPr/>
            <p:nvPr/>
          </p:nvCxnSpPr>
          <p:spPr>
            <a:xfrm>
              <a:off x="9919039" y="1726764"/>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2" name="Rectangle 141">
              <a:extLst>
                <a:ext uri="{FF2B5EF4-FFF2-40B4-BE49-F238E27FC236}">
                  <a16:creationId xmlns:a16="http://schemas.microsoft.com/office/drawing/2014/main" id="{43BC3037-51EB-5FCA-6B38-D72A3497201F}"/>
                </a:ext>
              </a:extLst>
            </p:cNvPr>
            <p:cNvSpPr/>
            <p:nvPr/>
          </p:nvSpPr>
          <p:spPr>
            <a:xfrm>
              <a:off x="6879770" y="1143742"/>
              <a:ext cx="1376185" cy="120865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a:t>
              </a:r>
            </a:p>
          </p:txBody>
        </p:sp>
        <p:sp>
          <p:nvSpPr>
            <p:cNvPr id="143" name="TextBox 142">
              <a:extLst>
                <a:ext uri="{FF2B5EF4-FFF2-40B4-BE49-F238E27FC236}">
                  <a16:creationId xmlns:a16="http://schemas.microsoft.com/office/drawing/2014/main" id="{BDC044B9-953E-ED5F-DB5B-C441B6AD43F6}"/>
                </a:ext>
              </a:extLst>
            </p:cNvPr>
            <p:cNvSpPr txBox="1"/>
            <p:nvPr/>
          </p:nvSpPr>
          <p:spPr>
            <a:xfrm>
              <a:off x="6773923" y="2368102"/>
              <a:ext cx="1208985" cy="338554"/>
            </a:xfrm>
            <a:prstGeom prst="rect">
              <a:avLst/>
            </a:prstGeom>
            <a:noFill/>
          </p:spPr>
          <p:txBody>
            <a:bodyPr wrap="none" rtlCol="0">
              <a:spAutoFit/>
            </a:bodyPr>
            <a:lstStyle/>
            <a:p>
              <a:r>
                <a:rPr lang="en-US" sz="1600" dirty="0"/>
                <a:t>Consensus</a:t>
              </a:r>
            </a:p>
          </p:txBody>
        </p:sp>
        <p:sp>
          <p:nvSpPr>
            <p:cNvPr id="144" name="Rectangle 143">
              <a:extLst>
                <a:ext uri="{FF2B5EF4-FFF2-40B4-BE49-F238E27FC236}">
                  <a16:creationId xmlns:a16="http://schemas.microsoft.com/office/drawing/2014/main" id="{447F4A7D-D304-4F9F-5C22-C86136EFFEE3}"/>
                </a:ext>
              </a:extLst>
            </p:cNvPr>
            <p:cNvSpPr/>
            <p:nvPr/>
          </p:nvSpPr>
          <p:spPr>
            <a:xfrm>
              <a:off x="8872648" y="2067932"/>
              <a:ext cx="1496289" cy="123373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Alice: 5</a:t>
              </a:r>
            </a:p>
            <a:p>
              <a:pPr algn="ctr"/>
              <a:r>
                <a:rPr lang="en-US" dirty="0"/>
                <a:t>Bob: 10</a:t>
              </a:r>
            </a:p>
            <a:p>
              <a:pPr algn="ctr"/>
              <a:r>
                <a:rPr lang="en-US" dirty="0"/>
                <a:t>Clark: 2</a:t>
              </a:r>
            </a:p>
          </p:txBody>
        </p:sp>
        <p:sp>
          <p:nvSpPr>
            <p:cNvPr id="145" name="TextBox 144">
              <a:extLst>
                <a:ext uri="{FF2B5EF4-FFF2-40B4-BE49-F238E27FC236}">
                  <a16:creationId xmlns:a16="http://schemas.microsoft.com/office/drawing/2014/main" id="{F51FE80C-618C-334F-2F08-647CEE2D569E}"/>
                </a:ext>
              </a:extLst>
            </p:cNvPr>
            <p:cNvSpPr txBox="1"/>
            <p:nvPr/>
          </p:nvSpPr>
          <p:spPr>
            <a:xfrm>
              <a:off x="8808124" y="3278458"/>
              <a:ext cx="603050" cy="307777"/>
            </a:xfrm>
            <a:prstGeom prst="rect">
              <a:avLst/>
            </a:prstGeom>
            <a:noFill/>
          </p:spPr>
          <p:txBody>
            <a:bodyPr wrap="none" rtlCol="0">
              <a:spAutoFit/>
            </a:bodyPr>
            <a:lstStyle/>
            <a:p>
              <a:r>
                <a:rPr lang="en-US" sz="1400" dirty="0"/>
                <a:t>State</a:t>
              </a:r>
            </a:p>
          </p:txBody>
        </p:sp>
        <p:sp>
          <p:nvSpPr>
            <p:cNvPr id="146" name="Rectangle 145">
              <a:extLst>
                <a:ext uri="{FF2B5EF4-FFF2-40B4-BE49-F238E27FC236}">
                  <a16:creationId xmlns:a16="http://schemas.microsoft.com/office/drawing/2014/main" id="{AFDFA291-D662-4659-7317-AB7872DC6EB6}"/>
                </a:ext>
              </a:extLst>
            </p:cNvPr>
            <p:cNvSpPr/>
            <p:nvPr/>
          </p:nvSpPr>
          <p:spPr>
            <a:xfrm>
              <a:off x="1085248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cxnSp>
          <p:nvCxnSpPr>
            <p:cNvPr id="147" name="Straight Arrow Connector 146">
              <a:extLst>
                <a:ext uri="{FF2B5EF4-FFF2-40B4-BE49-F238E27FC236}">
                  <a16:creationId xmlns:a16="http://schemas.microsoft.com/office/drawing/2014/main" id="{0C0DD081-9BD0-97BF-E2F1-1C6C10180340}"/>
                </a:ext>
              </a:extLst>
            </p:cNvPr>
            <p:cNvCxnSpPr/>
            <p:nvPr/>
          </p:nvCxnSpPr>
          <p:spPr>
            <a:xfrm>
              <a:off x="10585789" y="1726764"/>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99E4F61E-AD2D-6024-D9E8-27EF0E45112C}"/>
                </a:ext>
              </a:extLst>
            </p:cNvPr>
            <p:cNvCxnSpPr/>
            <p:nvPr/>
          </p:nvCxnSpPr>
          <p:spPr>
            <a:xfrm>
              <a:off x="8281906" y="1734059"/>
              <a:ext cx="38099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grpSp>
        <p:nvGrpSpPr>
          <p:cNvPr id="149" name="Group 148">
            <a:extLst>
              <a:ext uri="{FF2B5EF4-FFF2-40B4-BE49-F238E27FC236}">
                <a16:creationId xmlns:a16="http://schemas.microsoft.com/office/drawing/2014/main" id="{1AD4DE10-31D7-FE1E-500E-6E6EC8E04A2A}"/>
              </a:ext>
            </a:extLst>
          </p:cNvPr>
          <p:cNvGrpSpPr/>
          <p:nvPr/>
        </p:nvGrpSpPr>
        <p:grpSpPr>
          <a:xfrm>
            <a:off x="6408245" y="1305048"/>
            <a:ext cx="5406957" cy="3691168"/>
            <a:chOff x="6629400" y="935716"/>
            <a:chExt cx="5406957" cy="3691168"/>
          </a:xfrm>
        </p:grpSpPr>
        <p:sp>
          <p:nvSpPr>
            <p:cNvPr id="150" name="Rectangle 149">
              <a:extLst>
                <a:ext uri="{FF2B5EF4-FFF2-40B4-BE49-F238E27FC236}">
                  <a16:creationId xmlns:a16="http://schemas.microsoft.com/office/drawing/2014/main" id="{514D53D5-80E6-79D3-F446-0888EFC37110}"/>
                </a:ext>
              </a:extLst>
            </p:cNvPr>
            <p:cNvSpPr/>
            <p:nvPr/>
          </p:nvSpPr>
          <p:spPr>
            <a:xfrm>
              <a:off x="6629400" y="935716"/>
              <a:ext cx="5406957" cy="3691168"/>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FE7DBDF3-8452-410C-A845-2F9E62677693}"/>
                </a:ext>
              </a:extLst>
            </p:cNvPr>
            <p:cNvSpPr/>
            <p:nvPr/>
          </p:nvSpPr>
          <p:spPr>
            <a:xfrm>
              <a:off x="8673068" y="1136699"/>
              <a:ext cx="3227172" cy="274543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2" name="TextBox 151">
              <a:extLst>
                <a:ext uri="{FF2B5EF4-FFF2-40B4-BE49-F238E27FC236}">
                  <a16:creationId xmlns:a16="http://schemas.microsoft.com/office/drawing/2014/main" id="{1980DBAA-9290-5B32-B0EA-9D50E77806E0}"/>
                </a:ext>
              </a:extLst>
            </p:cNvPr>
            <p:cNvSpPr txBox="1"/>
            <p:nvPr/>
          </p:nvSpPr>
          <p:spPr>
            <a:xfrm>
              <a:off x="10436157" y="2340884"/>
              <a:ext cx="184731" cy="369332"/>
            </a:xfrm>
            <a:prstGeom prst="rect">
              <a:avLst/>
            </a:prstGeom>
            <a:noFill/>
          </p:spPr>
          <p:txBody>
            <a:bodyPr wrap="none" rtlCol="0">
              <a:spAutoFit/>
            </a:bodyPr>
            <a:lstStyle/>
            <a:p>
              <a:endParaRPr lang="en-US" dirty="0"/>
            </a:p>
          </p:txBody>
        </p:sp>
        <p:sp>
          <p:nvSpPr>
            <p:cNvPr id="153" name="TextBox 152">
              <a:extLst>
                <a:ext uri="{FF2B5EF4-FFF2-40B4-BE49-F238E27FC236}">
                  <a16:creationId xmlns:a16="http://schemas.microsoft.com/office/drawing/2014/main" id="{7C8E5A27-9EA0-982F-0C51-F881B3F02CA2}"/>
                </a:ext>
              </a:extLst>
            </p:cNvPr>
            <p:cNvSpPr txBox="1"/>
            <p:nvPr/>
          </p:nvSpPr>
          <p:spPr>
            <a:xfrm>
              <a:off x="8593796" y="3901090"/>
              <a:ext cx="3183885" cy="338554"/>
            </a:xfrm>
            <a:prstGeom prst="rect">
              <a:avLst/>
            </a:prstGeom>
            <a:noFill/>
          </p:spPr>
          <p:txBody>
            <a:bodyPr wrap="none" rtlCol="0">
              <a:spAutoFit/>
            </a:bodyPr>
            <a:lstStyle/>
            <a:p>
              <a:r>
                <a:rPr lang="en-US" sz="1600" dirty="0"/>
                <a:t>Ethereum Virtual Machine (EVM)</a:t>
              </a:r>
            </a:p>
          </p:txBody>
        </p:sp>
        <p:sp>
          <p:nvSpPr>
            <p:cNvPr id="154" name="Rectangle 153">
              <a:extLst>
                <a:ext uri="{FF2B5EF4-FFF2-40B4-BE49-F238E27FC236}">
                  <a16:creationId xmlns:a16="http://schemas.microsoft.com/office/drawing/2014/main" id="{F78D06A2-263F-80B9-96CA-4264D1C7C8B3}"/>
                </a:ext>
              </a:extLst>
            </p:cNvPr>
            <p:cNvSpPr/>
            <p:nvPr/>
          </p:nvSpPr>
          <p:spPr>
            <a:xfrm>
              <a:off x="88903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
          <p:nvSpPr>
            <p:cNvPr id="155" name="Rectangle 154">
              <a:extLst>
                <a:ext uri="{FF2B5EF4-FFF2-40B4-BE49-F238E27FC236}">
                  <a16:creationId xmlns:a16="http://schemas.microsoft.com/office/drawing/2014/main" id="{9C71D474-6052-1530-4886-A06FA4F4ADB5}"/>
                </a:ext>
              </a:extLst>
            </p:cNvPr>
            <p:cNvSpPr/>
            <p:nvPr/>
          </p:nvSpPr>
          <p:spPr>
            <a:xfrm>
              <a:off x="95380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
          <p:nvSpPr>
            <p:cNvPr id="156" name="Rectangle 155">
              <a:extLst>
                <a:ext uri="{FF2B5EF4-FFF2-40B4-BE49-F238E27FC236}">
                  <a16:creationId xmlns:a16="http://schemas.microsoft.com/office/drawing/2014/main" id="{DE050644-7AC4-3B92-2C3F-80BDD86F5BEF}"/>
                </a:ext>
              </a:extLst>
            </p:cNvPr>
            <p:cNvSpPr/>
            <p:nvPr/>
          </p:nvSpPr>
          <p:spPr>
            <a:xfrm>
              <a:off x="1018573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cxnSp>
          <p:nvCxnSpPr>
            <p:cNvPr id="157" name="Straight Arrow Connector 156">
              <a:extLst>
                <a:ext uri="{FF2B5EF4-FFF2-40B4-BE49-F238E27FC236}">
                  <a16:creationId xmlns:a16="http://schemas.microsoft.com/office/drawing/2014/main" id="{C11E2F9A-9E19-6F5B-A4B2-63A76243B11A}"/>
                </a:ext>
              </a:extLst>
            </p:cNvPr>
            <p:cNvCxnSpPr>
              <a:stCxn id="154" idx="3"/>
              <a:endCxn id="155" idx="1"/>
            </p:cNvCxnSpPr>
            <p:nvPr/>
          </p:nvCxnSpPr>
          <p:spPr>
            <a:xfrm>
              <a:off x="9271339" y="1717847"/>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8" name="Straight Arrow Connector 157">
              <a:extLst>
                <a:ext uri="{FF2B5EF4-FFF2-40B4-BE49-F238E27FC236}">
                  <a16:creationId xmlns:a16="http://schemas.microsoft.com/office/drawing/2014/main" id="{A4D5D99A-3362-583C-F86F-A6475FE54C1C}"/>
                </a:ext>
              </a:extLst>
            </p:cNvPr>
            <p:cNvCxnSpPr/>
            <p:nvPr/>
          </p:nvCxnSpPr>
          <p:spPr>
            <a:xfrm>
              <a:off x="9919039" y="1726764"/>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9" name="Rectangle 158">
              <a:extLst>
                <a:ext uri="{FF2B5EF4-FFF2-40B4-BE49-F238E27FC236}">
                  <a16:creationId xmlns:a16="http://schemas.microsoft.com/office/drawing/2014/main" id="{63E45E77-1179-5605-4415-C0D234A579B9}"/>
                </a:ext>
              </a:extLst>
            </p:cNvPr>
            <p:cNvSpPr/>
            <p:nvPr/>
          </p:nvSpPr>
          <p:spPr>
            <a:xfrm>
              <a:off x="6879770" y="1143742"/>
              <a:ext cx="1376185" cy="120865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a:t>
              </a:r>
            </a:p>
          </p:txBody>
        </p:sp>
        <p:sp>
          <p:nvSpPr>
            <p:cNvPr id="160" name="TextBox 159">
              <a:extLst>
                <a:ext uri="{FF2B5EF4-FFF2-40B4-BE49-F238E27FC236}">
                  <a16:creationId xmlns:a16="http://schemas.microsoft.com/office/drawing/2014/main" id="{7D1E62EF-25C1-DCDE-D5E5-18C93A2F59CC}"/>
                </a:ext>
              </a:extLst>
            </p:cNvPr>
            <p:cNvSpPr txBox="1"/>
            <p:nvPr/>
          </p:nvSpPr>
          <p:spPr>
            <a:xfrm>
              <a:off x="6773923" y="2368102"/>
              <a:ext cx="1208985" cy="338554"/>
            </a:xfrm>
            <a:prstGeom prst="rect">
              <a:avLst/>
            </a:prstGeom>
            <a:noFill/>
          </p:spPr>
          <p:txBody>
            <a:bodyPr wrap="none" rtlCol="0">
              <a:spAutoFit/>
            </a:bodyPr>
            <a:lstStyle/>
            <a:p>
              <a:r>
                <a:rPr lang="en-US" sz="1600" dirty="0"/>
                <a:t>Consensus</a:t>
              </a:r>
            </a:p>
          </p:txBody>
        </p:sp>
        <p:sp>
          <p:nvSpPr>
            <p:cNvPr id="161" name="Rectangle 160">
              <a:extLst>
                <a:ext uri="{FF2B5EF4-FFF2-40B4-BE49-F238E27FC236}">
                  <a16:creationId xmlns:a16="http://schemas.microsoft.com/office/drawing/2014/main" id="{0B68505E-7D94-3AA5-098C-D6EA02F47FA0}"/>
                </a:ext>
              </a:extLst>
            </p:cNvPr>
            <p:cNvSpPr/>
            <p:nvPr/>
          </p:nvSpPr>
          <p:spPr>
            <a:xfrm>
              <a:off x="8872648" y="2067932"/>
              <a:ext cx="1496289" cy="123373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Alice: 5</a:t>
              </a:r>
            </a:p>
            <a:p>
              <a:pPr algn="ctr"/>
              <a:r>
                <a:rPr lang="en-US" dirty="0"/>
                <a:t>Bob: 10</a:t>
              </a:r>
            </a:p>
            <a:p>
              <a:pPr algn="ctr"/>
              <a:r>
                <a:rPr lang="en-US" dirty="0"/>
                <a:t>Clark: 2</a:t>
              </a:r>
            </a:p>
          </p:txBody>
        </p:sp>
        <p:sp>
          <p:nvSpPr>
            <p:cNvPr id="162" name="TextBox 161">
              <a:extLst>
                <a:ext uri="{FF2B5EF4-FFF2-40B4-BE49-F238E27FC236}">
                  <a16:creationId xmlns:a16="http://schemas.microsoft.com/office/drawing/2014/main" id="{63B247D3-E853-FB94-E150-10CD44DDD76F}"/>
                </a:ext>
              </a:extLst>
            </p:cNvPr>
            <p:cNvSpPr txBox="1"/>
            <p:nvPr/>
          </p:nvSpPr>
          <p:spPr>
            <a:xfrm>
              <a:off x="8808124" y="3278458"/>
              <a:ext cx="603050" cy="307777"/>
            </a:xfrm>
            <a:prstGeom prst="rect">
              <a:avLst/>
            </a:prstGeom>
            <a:noFill/>
          </p:spPr>
          <p:txBody>
            <a:bodyPr wrap="none" rtlCol="0">
              <a:spAutoFit/>
            </a:bodyPr>
            <a:lstStyle/>
            <a:p>
              <a:r>
                <a:rPr lang="en-US" sz="1400" dirty="0"/>
                <a:t>State</a:t>
              </a:r>
            </a:p>
          </p:txBody>
        </p:sp>
        <p:sp>
          <p:nvSpPr>
            <p:cNvPr id="163" name="Rectangle 162">
              <a:extLst>
                <a:ext uri="{FF2B5EF4-FFF2-40B4-BE49-F238E27FC236}">
                  <a16:creationId xmlns:a16="http://schemas.microsoft.com/office/drawing/2014/main" id="{9E6BAA4F-521B-E0F9-C348-D5D5A711A4AF}"/>
                </a:ext>
              </a:extLst>
            </p:cNvPr>
            <p:cNvSpPr/>
            <p:nvPr/>
          </p:nvSpPr>
          <p:spPr>
            <a:xfrm>
              <a:off x="10852489" y="1527347"/>
              <a:ext cx="3810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cxnSp>
          <p:nvCxnSpPr>
            <p:cNvPr id="164" name="Straight Arrow Connector 163">
              <a:extLst>
                <a:ext uri="{FF2B5EF4-FFF2-40B4-BE49-F238E27FC236}">
                  <a16:creationId xmlns:a16="http://schemas.microsoft.com/office/drawing/2014/main" id="{08589657-F99F-9D6E-E4EC-8CF6516EB61F}"/>
                </a:ext>
              </a:extLst>
            </p:cNvPr>
            <p:cNvCxnSpPr/>
            <p:nvPr/>
          </p:nvCxnSpPr>
          <p:spPr>
            <a:xfrm>
              <a:off x="10585789" y="1726764"/>
              <a:ext cx="266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5" name="Straight Arrow Connector 164">
              <a:extLst>
                <a:ext uri="{FF2B5EF4-FFF2-40B4-BE49-F238E27FC236}">
                  <a16:creationId xmlns:a16="http://schemas.microsoft.com/office/drawing/2014/main" id="{263424A8-DAD2-2F7F-8C62-744EC047DCCA}"/>
                </a:ext>
              </a:extLst>
            </p:cNvPr>
            <p:cNvCxnSpPr/>
            <p:nvPr/>
          </p:nvCxnSpPr>
          <p:spPr>
            <a:xfrm>
              <a:off x="8281906" y="1734059"/>
              <a:ext cx="38099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cxnSp>
        <p:nvCxnSpPr>
          <p:cNvPr id="169" name="Elbow Connector 168">
            <a:extLst>
              <a:ext uri="{FF2B5EF4-FFF2-40B4-BE49-F238E27FC236}">
                <a16:creationId xmlns:a16="http://schemas.microsoft.com/office/drawing/2014/main" id="{BF623CCF-3629-5EC4-FB0F-250876274D0F}"/>
              </a:ext>
            </a:extLst>
          </p:cNvPr>
          <p:cNvCxnSpPr>
            <a:stCxn id="17" idx="3"/>
            <a:endCxn id="159" idx="1"/>
          </p:cNvCxnSpPr>
          <p:nvPr/>
        </p:nvCxnSpPr>
        <p:spPr>
          <a:xfrm>
            <a:off x="5563942" y="1771246"/>
            <a:ext cx="1094673" cy="346154"/>
          </a:xfrm>
          <a:prstGeom prst="bentConnector3">
            <a:avLst/>
          </a:prstGeom>
          <a:ln w="25400">
            <a:headEnd type="triangle"/>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DE7E1682-3F27-283C-DF7A-9DDAB575DFA4}"/>
              </a:ext>
            </a:extLst>
          </p:cNvPr>
          <p:cNvSpPr/>
          <p:nvPr/>
        </p:nvSpPr>
        <p:spPr>
          <a:xfrm>
            <a:off x="3256652" y="1517647"/>
            <a:ext cx="488203" cy="460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00" dirty="0"/>
              <a:t>Alice SEND 3 to Clark</a:t>
            </a:r>
          </a:p>
          <a:p>
            <a:pPr algn="ctr"/>
            <a:r>
              <a:rPr lang="en-US" sz="500" dirty="0"/>
              <a:t>Clark SEND 1 to Bob</a:t>
            </a:r>
          </a:p>
        </p:txBody>
      </p:sp>
      <p:cxnSp>
        <p:nvCxnSpPr>
          <p:cNvPr id="4" name="Straight Arrow Connector 3">
            <a:extLst>
              <a:ext uri="{FF2B5EF4-FFF2-40B4-BE49-F238E27FC236}">
                <a16:creationId xmlns:a16="http://schemas.microsoft.com/office/drawing/2014/main" id="{0084AA57-32DE-B523-91E8-D9B966FDD922}"/>
              </a:ext>
            </a:extLst>
          </p:cNvPr>
          <p:cNvCxnSpPr>
            <a:cxnSpLocks/>
            <a:stCxn id="21" idx="3"/>
          </p:cNvCxnSpPr>
          <p:nvPr/>
        </p:nvCxnSpPr>
        <p:spPr>
          <a:xfrm flipV="1">
            <a:off x="3140007" y="1748067"/>
            <a:ext cx="11664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133B0446-3CD1-14F3-934A-5CF23A79589F}"/>
              </a:ext>
            </a:extLst>
          </p:cNvPr>
          <p:cNvSpPr/>
          <p:nvPr/>
        </p:nvSpPr>
        <p:spPr>
          <a:xfrm>
            <a:off x="8647465" y="2444654"/>
            <a:ext cx="1496289" cy="123373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Alice: </a:t>
            </a:r>
            <a:r>
              <a:rPr lang="en-US" b="1" dirty="0">
                <a:solidFill>
                  <a:srgbClr val="00B050"/>
                </a:solidFill>
              </a:rPr>
              <a:t>2</a:t>
            </a:r>
          </a:p>
          <a:p>
            <a:pPr algn="ctr"/>
            <a:r>
              <a:rPr lang="en-US" dirty="0"/>
              <a:t>Bob: </a:t>
            </a:r>
            <a:r>
              <a:rPr lang="en-US" b="1" dirty="0">
                <a:solidFill>
                  <a:srgbClr val="00B050"/>
                </a:solidFill>
              </a:rPr>
              <a:t>11</a:t>
            </a:r>
          </a:p>
          <a:p>
            <a:pPr algn="ctr"/>
            <a:r>
              <a:rPr lang="en-US" dirty="0"/>
              <a:t>Clark: </a:t>
            </a:r>
            <a:r>
              <a:rPr lang="en-US" b="1" dirty="0">
                <a:solidFill>
                  <a:srgbClr val="00B050"/>
                </a:solidFill>
              </a:rPr>
              <a:t>4</a:t>
            </a:r>
          </a:p>
        </p:txBody>
      </p:sp>
    </p:spTree>
    <p:extLst>
      <p:ext uri="{BB962C8B-B14F-4D97-AF65-F5344CB8AC3E}">
        <p14:creationId xmlns:p14="http://schemas.microsoft.com/office/powerpoint/2010/main" val="417863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11953 0 " pathEditMode="relative" ptsTypes="AA">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11953 1.85185E-6 C 0.15872 -0.00278 0.19804 -0.00556 0.21445 0.00416 C 0.23073 0.01389 0.19974 0.04861 0.21758 0.0581 C 0.23541 0.06759 0.30026 0.05162 0.32135 0.06088 " pathEditMode="relative" rAng="0" ptsTypes="AAAA">
                                      <p:cBhvr>
                                        <p:cTn id="10" dur="2000" fill="hold"/>
                                        <p:tgtEl>
                                          <p:spTgt spid="3"/>
                                        </p:tgtEl>
                                        <p:attrNameLst>
                                          <p:attrName>ppt_x</p:attrName>
                                          <p:attrName>ppt_y</p:attrName>
                                        </p:attrNameLst>
                                      </p:cBhvr>
                                      <p:rCtr x="10091" y="2917"/>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2" nodeType="clickEffect">
                                  <p:stCondLst>
                                    <p:cond delay="0"/>
                                  </p:stCondLst>
                                  <p:childTnLst>
                                    <p:animMotion origin="layout" path="M 0.32135 0.06088 L 0.64896 0.05116 " pathEditMode="relative" rAng="0" ptsTypes="AA">
                                      <p:cBhvr>
                                        <p:cTn id="14" dur="2000" fill="hold"/>
                                        <p:tgtEl>
                                          <p:spTgt spid="3"/>
                                        </p:tgtEl>
                                        <p:attrNameLst>
                                          <p:attrName>ppt_x</p:attrName>
                                          <p:attrName>ppt_y</p:attrName>
                                        </p:attrNameLst>
                                      </p:cBhvr>
                                      <p:rCtr x="16380" y="-486"/>
                                    </p:animMotion>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9A01-C2B5-DD0B-899D-AFC1482F7921}"/>
              </a:ext>
            </a:extLst>
          </p:cNvPr>
          <p:cNvSpPr>
            <a:spLocks noGrp="1"/>
          </p:cNvSpPr>
          <p:nvPr>
            <p:ph type="title"/>
          </p:nvPr>
        </p:nvSpPr>
        <p:spPr>
          <a:xfrm>
            <a:off x="0" y="-76200"/>
            <a:ext cx="12192000" cy="623570"/>
          </a:xfrm>
        </p:spPr>
        <p:txBody>
          <a:bodyPr/>
          <a:lstStyle/>
          <a:p>
            <a:pPr algn="ctr"/>
            <a:r>
              <a:rPr lang="en-US" dirty="0"/>
              <a:t>Consensus</a:t>
            </a:r>
          </a:p>
        </p:txBody>
      </p:sp>
      <p:sp>
        <p:nvSpPr>
          <p:cNvPr id="3" name="Text Placeholder 2">
            <a:extLst>
              <a:ext uri="{FF2B5EF4-FFF2-40B4-BE49-F238E27FC236}">
                <a16:creationId xmlns:a16="http://schemas.microsoft.com/office/drawing/2014/main" id="{8BABEAEF-8BDD-F29B-3440-820090FA805D}"/>
              </a:ext>
            </a:extLst>
          </p:cNvPr>
          <p:cNvSpPr>
            <a:spLocks noGrp="1"/>
          </p:cNvSpPr>
          <p:nvPr>
            <p:ph type="body" idx="1"/>
          </p:nvPr>
        </p:nvSpPr>
        <p:spPr>
          <a:xfrm>
            <a:off x="609600" y="1066800"/>
            <a:ext cx="10972800" cy="5170646"/>
          </a:xfrm>
        </p:spPr>
        <p:txBody>
          <a:bodyPr/>
          <a:lstStyle/>
          <a:p>
            <a:r>
              <a:rPr lang="en-US" sz="2800" dirty="0"/>
              <a:t>Who gets to make the next block that everyone else processes and uses to update their state?</a:t>
            </a:r>
          </a:p>
          <a:p>
            <a:r>
              <a:rPr lang="en-US" sz="2800" dirty="0"/>
              <a:t>Consensus! A way to agree and coordinate behavior.</a:t>
            </a:r>
          </a:p>
          <a:p>
            <a:endParaRPr lang="en-US" sz="2800" dirty="0"/>
          </a:p>
          <a:p>
            <a:r>
              <a:rPr lang="en-US" sz="2800" dirty="0"/>
              <a:t>Proof-of-Work (Bitcoin)</a:t>
            </a:r>
          </a:p>
          <a:p>
            <a:pPr lvl="1"/>
            <a:r>
              <a:rPr lang="en-US" sz="2800" dirty="0"/>
              <a:t>Nodes compete to solve a hashing problem; winner gets to make the next block.</a:t>
            </a:r>
          </a:p>
          <a:p>
            <a:endParaRPr lang="en-US" sz="2800" dirty="0"/>
          </a:p>
          <a:p>
            <a:r>
              <a:rPr lang="en-US" sz="2800" dirty="0"/>
              <a:t>Proof-of-Stake (Ethereum)</a:t>
            </a:r>
          </a:p>
          <a:p>
            <a:pPr lvl="1"/>
            <a:r>
              <a:rPr lang="en-US" sz="2800" dirty="0"/>
              <a:t>Nodes get to propose blocks relative to how much of the crypto they put “at stake”, if they propose invalid blocks, they get slashed, or that stake is taken away from them.</a:t>
            </a:r>
          </a:p>
        </p:txBody>
      </p:sp>
    </p:spTree>
    <p:extLst>
      <p:ext uri="{BB962C8B-B14F-4D97-AF65-F5344CB8AC3E}">
        <p14:creationId xmlns:p14="http://schemas.microsoft.com/office/powerpoint/2010/main" val="1429862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9A01-C2B5-DD0B-899D-AFC1482F7921}"/>
              </a:ext>
            </a:extLst>
          </p:cNvPr>
          <p:cNvSpPr>
            <a:spLocks noGrp="1"/>
          </p:cNvSpPr>
          <p:nvPr>
            <p:ph type="title"/>
          </p:nvPr>
        </p:nvSpPr>
        <p:spPr>
          <a:xfrm>
            <a:off x="0" y="-76200"/>
            <a:ext cx="12192000" cy="623570"/>
          </a:xfrm>
        </p:spPr>
        <p:txBody>
          <a:bodyPr/>
          <a:lstStyle/>
          <a:p>
            <a:pPr algn="ctr"/>
            <a:r>
              <a:rPr lang="en-US" dirty="0"/>
              <a:t>Consensus</a:t>
            </a:r>
          </a:p>
        </p:txBody>
      </p:sp>
      <p:sp>
        <p:nvSpPr>
          <p:cNvPr id="3" name="Text Placeholder 2">
            <a:extLst>
              <a:ext uri="{FF2B5EF4-FFF2-40B4-BE49-F238E27FC236}">
                <a16:creationId xmlns:a16="http://schemas.microsoft.com/office/drawing/2014/main" id="{8BABEAEF-8BDD-F29B-3440-820090FA805D}"/>
              </a:ext>
            </a:extLst>
          </p:cNvPr>
          <p:cNvSpPr>
            <a:spLocks noGrp="1"/>
          </p:cNvSpPr>
          <p:nvPr>
            <p:ph type="body" idx="1"/>
          </p:nvPr>
        </p:nvSpPr>
        <p:spPr>
          <a:xfrm>
            <a:off x="609600" y="1066800"/>
            <a:ext cx="10972800" cy="3877985"/>
          </a:xfrm>
        </p:spPr>
        <p:txBody>
          <a:bodyPr/>
          <a:lstStyle/>
          <a:p>
            <a:r>
              <a:rPr lang="en-US" sz="2800" dirty="0"/>
              <a:t>This process keeps repeating and building a large chain with a complex state</a:t>
            </a:r>
          </a:p>
          <a:p>
            <a:endParaRPr lang="en-US" sz="2800" dirty="0"/>
          </a:p>
          <a:p>
            <a:r>
              <a:rPr lang="en-US" sz="2800" dirty="0"/>
              <a:t>By creating sets of transactions that are interconnected with the state, you can compute anything on top of the Ethereum Virtual Machine (EVM) to build applications or advanced functionality.</a:t>
            </a:r>
          </a:p>
          <a:p>
            <a:endParaRPr lang="en-US" sz="2800" dirty="0"/>
          </a:p>
          <a:p>
            <a:r>
              <a:rPr lang="en-US" sz="2800" dirty="0"/>
              <a:t>Handling the chain growth, speed, security, etc. are all areas of active research and development!</a:t>
            </a:r>
          </a:p>
        </p:txBody>
      </p:sp>
    </p:spTree>
    <p:extLst>
      <p:ext uri="{BB962C8B-B14F-4D97-AF65-F5344CB8AC3E}">
        <p14:creationId xmlns:p14="http://schemas.microsoft.com/office/powerpoint/2010/main" val="3639575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circular logo with a red pyramid and white text&#10;&#10;Description automatically generated">
            <a:extLst>
              <a:ext uri="{FF2B5EF4-FFF2-40B4-BE49-F238E27FC236}">
                <a16:creationId xmlns:a16="http://schemas.microsoft.com/office/drawing/2014/main" id="{0B4D4954-ED44-79EF-5FEF-3BCA1DE51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57200"/>
            <a:ext cx="3582287" cy="342700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object 2"/>
          <p:cNvSpPr txBox="1">
            <a:spLocks noGrp="1"/>
          </p:cNvSpPr>
          <p:nvPr>
            <p:ph type="title"/>
          </p:nvPr>
        </p:nvSpPr>
        <p:spPr>
          <a:xfrm>
            <a:off x="-533400" y="1828800"/>
            <a:ext cx="10820400" cy="1877117"/>
          </a:xfrm>
          <a:prstGeom prst="rect">
            <a:avLst/>
          </a:prstGeom>
        </p:spPr>
        <p:txBody>
          <a:bodyPr vert="horz" wrap="square" lIns="0" tIns="63500" rIns="0" bIns="0" rtlCol="0">
            <a:spAutoFit/>
          </a:bodyPr>
          <a:lstStyle/>
          <a:p>
            <a:pPr marL="183515" marR="5080" indent="-171450" algn="ctr">
              <a:lnSpc>
                <a:spcPts val="2000"/>
              </a:lnSpc>
            </a:pPr>
            <a:r>
              <a:rPr lang="en-US" sz="2800" b="1" dirty="0">
                <a:solidFill>
                  <a:srgbClr val="44546A"/>
                </a:solidFill>
                <a:latin typeface="Arial"/>
                <a:cs typeface="Arial"/>
              </a:rPr>
              <a:t>web3 Workshop:</a:t>
            </a:r>
            <a:br>
              <a:rPr lang="en-US" sz="2800" b="1" dirty="0">
                <a:solidFill>
                  <a:srgbClr val="44546A"/>
                </a:solidFill>
                <a:latin typeface="Arial"/>
                <a:cs typeface="Arial"/>
              </a:rPr>
            </a:br>
            <a:br>
              <a:rPr lang="en-US" sz="2800" b="1" dirty="0">
                <a:solidFill>
                  <a:srgbClr val="44546A"/>
                </a:solidFill>
                <a:latin typeface="Arial"/>
                <a:cs typeface="Arial"/>
              </a:rPr>
            </a:br>
            <a:br>
              <a:rPr lang="en-US" sz="2800" b="1" dirty="0">
                <a:solidFill>
                  <a:srgbClr val="44546A"/>
                </a:solidFill>
                <a:latin typeface="Arial"/>
                <a:cs typeface="Arial"/>
              </a:rPr>
            </a:br>
            <a:r>
              <a:rPr lang="en-US" sz="2800" b="1" dirty="0">
                <a:solidFill>
                  <a:srgbClr val="A20E32"/>
                </a:solidFill>
                <a:latin typeface="Arial"/>
                <a:cs typeface="Arial"/>
              </a:rPr>
              <a:t>Crafting Cutting-Edge Applications </a:t>
            </a:r>
            <a:br>
              <a:rPr lang="en-US" sz="2800" b="1" dirty="0">
                <a:solidFill>
                  <a:srgbClr val="A20E32"/>
                </a:solidFill>
                <a:latin typeface="Arial"/>
                <a:cs typeface="Arial"/>
              </a:rPr>
            </a:br>
            <a:br>
              <a:rPr lang="en-US" sz="2800" b="1" dirty="0">
                <a:solidFill>
                  <a:srgbClr val="A20E32"/>
                </a:solidFill>
                <a:latin typeface="Arial"/>
                <a:cs typeface="Arial"/>
              </a:rPr>
            </a:br>
            <a:r>
              <a:rPr lang="en-US" sz="2800" b="1" dirty="0">
                <a:solidFill>
                  <a:srgbClr val="A20E32"/>
                </a:solidFill>
                <a:latin typeface="Arial"/>
                <a:cs typeface="Arial"/>
              </a:rPr>
              <a:t>for a Decentralized Web</a:t>
            </a:r>
            <a:br>
              <a:rPr lang="en-US" sz="2800" b="1" dirty="0">
                <a:solidFill>
                  <a:srgbClr val="A20E32"/>
                </a:solidFill>
                <a:latin typeface="Arial"/>
                <a:cs typeface="Arial"/>
              </a:rPr>
            </a:br>
            <a:endParaRPr sz="2800" dirty="0">
              <a:latin typeface="Arial"/>
              <a:cs typeface="Arial"/>
            </a:endParaRPr>
          </a:p>
        </p:txBody>
      </p:sp>
      <p:sp>
        <p:nvSpPr>
          <p:cNvPr id="3" name="object 3"/>
          <p:cNvSpPr txBox="1"/>
          <p:nvPr/>
        </p:nvSpPr>
        <p:spPr>
          <a:xfrm>
            <a:off x="558403" y="4191000"/>
            <a:ext cx="8636794" cy="1501693"/>
          </a:xfrm>
          <a:prstGeom prst="rect">
            <a:avLst/>
          </a:prstGeom>
        </p:spPr>
        <p:txBody>
          <a:bodyPr vert="horz" wrap="square" lIns="0" tIns="113030" rIns="0" bIns="0" rtlCol="0">
            <a:spAutoFit/>
          </a:bodyPr>
          <a:lstStyle/>
          <a:p>
            <a:pPr algn="ctr">
              <a:lnSpc>
                <a:spcPct val="100000"/>
              </a:lnSpc>
              <a:spcBef>
                <a:spcPts val="890"/>
              </a:spcBef>
            </a:pPr>
            <a:r>
              <a:rPr lang="en-US" sz="2800" b="1" spc="-10" dirty="0">
                <a:latin typeface="Arial"/>
                <a:cs typeface="Arial"/>
              </a:rPr>
              <a:t>Demo:</a:t>
            </a:r>
          </a:p>
          <a:p>
            <a:pPr algn="ctr">
              <a:lnSpc>
                <a:spcPct val="100000"/>
              </a:lnSpc>
              <a:spcBef>
                <a:spcPts val="890"/>
              </a:spcBef>
            </a:pPr>
            <a:r>
              <a:rPr lang="en-US" sz="2800" b="1" spc="-10" dirty="0">
                <a:latin typeface="Arial"/>
                <a:cs typeface="Arial"/>
              </a:rPr>
              <a:t>Building a simple, unstoppable, web dApp</a:t>
            </a:r>
            <a:endParaRPr sz="2800" dirty="0">
              <a:latin typeface="Arial"/>
              <a:cs typeface="Arial"/>
            </a:endParaRPr>
          </a:p>
          <a:p>
            <a:pPr algn="ctr">
              <a:lnSpc>
                <a:spcPct val="100000"/>
              </a:lnSpc>
              <a:spcBef>
                <a:spcPts val="820"/>
              </a:spcBef>
            </a:pPr>
            <a:endParaRPr lang="en-US" sz="2000" spc="-10" dirty="0">
              <a:latin typeface="Arial"/>
              <a:cs typeface="Arial"/>
            </a:endParaRPr>
          </a:p>
        </p:txBody>
      </p:sp>
      <p:pic>
        <p:nvPicPr>
          <p:cNvPr id="4" name="object 4"/>
          <p:cNvPicPr/>
          <p:nvPr/>
        </p:nvPicPr>
        <p:blipFill>
          <a:blip r:embed="rId3" cstate="print"/>
          <a:stretch>
            <a:fillRect/>
          </a:stretch>
        </p:blipFill>
        <p:spPr>
          <a:xfrm>
            <a:off x="397587" y="231906"/>
            <a:ext cx="3254493" cy="949651"/>
          </a:xfrm>
          <a:prstGeom prst="rect">
            <a:avLst/>
          </a:prstGeom>
        </p:spPr>
      </p:pic>
    </p:spTree>
    <p:extLst>
      <p:ext uri="{BB962C8B-B14F-4D97-AF65-F5344CB8AC3E}">
        <p14:creationId xmlns:p14="http://schemas.microsoft.com/office/powerpoint/2010/main" val="1050325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BFB2-5688-2558-70F8-524473C661E5}"/>
              </a:ext>
            </a:extLst>
          </p:cNvPr>
          <p:cNvSpPr>
            <a:spLocks noGrp="1"/>
          </p:cNvSpPr>
          <p:nvPr>
            <p:ph type="title"/>
          </p:nvPr>
        </p:nvSpPr>
        <p:spPr>
          <a:xfrm>
            <a:off x="0" y="-76200"/>
            <a:ext cx="12192000" cy="600164"/>
          </a:xfrm>
        </p:spPr>
        <p:txBody>
          <a:bodyPr/>
          <a:lstStyle/>
          <a:p>
            <a:pPr algn="ctr"/>
            <a:r>
              <a:rPr lang="en-US" dirty="0"/>
              <a:t>Build Unstoppable Applications</a:t>
            </a:r>
          </a:p>
        </p:txBody>
      </p:sp>
      <p:sp>
        <p:nvSpPr>
          <p:cNvPr id="3" name="Text Placeholder 2">
            <a:extLst>
              <a:ext uri="{FF2B5EF4-FFF2-40B4-BE49-F238E27FC236}">
                <a16:creationId xmlns:a16="http://schemas.microsoft.com/office/drawing/2014/main" id="{77154691-0678-FE1B-AFC2-29CFF5F7F12A}"/>
              </a:ext>
            </a:extLst>
          </p:cNvPr>
          <p:cNvSpPr>
            <a:spLocks noGrp="1"/>
          </p:cNvSpPr>
          <p:nvPr>
            <p:ph type="body" idx="1"/>
          </p:nvPr>
        </p:nvSpPr>
        <p:spPr>
          <a:xfrm>
            <a:off x="609600" y="685800"/>
            <a:ext cx="10972800" cy="5786199"/>
          </a:xfrm>
        </p:spPr>
        <p:txBody>
          <a:bodyPr/>
          <a:lstStyle/>
          <a:p>
            <a:pPr marL="0" indent="0">
              <a:buNone/>
            </a:pPr>
            <a:r>
              <a:rPr lang="en-US" sz="2400" dirty="0">
                <a:solidFill>
                  <a:schemeClr val="tx1"/>
                </a:solidFill>
              </a:rPr>
              <a:t>The web3 industry is filled with companies that are building bridges from web2 to web3 to help </a:t>
            </a:r>
            <a:r>
              <a:rPr lang="en-US" sz="2400" dirty="0" err="1">
                <a:solidFill>
                  <a:schemeClr val="tx1"/>
                </a:solidFill>
              </a:rPr>
              <a:t>devs</a:t>
            </a:r>
            <a:r>
              <a:rPr lang="en-US" sz="2400" dirty="0">
                <a:solidFill>
                  <a:schemeClr val="tx1"/>
                </a:solidFill>
              </a:rPr>
              <a:t> like you leverage the benefits of web3 using the frameworks and techniques you already know</a:t>
            </a:r>
          </a:p>
          <a:p>
            <a:pPr marL="0" indent="0">
              <a:buNone/>
            </a:pPr>
            <a:endParaRPr lang="en-US" sz="2800" dirty="0">
              <a:solidFill>
                <a:schemeClr val="tx1"/>
              </a:solidFill>
            </a:endParaRPr>
          </a:p>
          <a:p>
            <a:r>
              <a:rPr lang="en-US" sz="2800" dirty="0">
                <a:solidFill>
                  <a:schemeClr val="tx1"/>
                </a:solidFill>
              </a:rPr>
              <a:t>Libraries</a:t>
            </a:r>
          </a:p>
          <a:p>
            <a:pPr lvl="1"/>
            <a:r>
              <a:rPr lang="en-US" sz="1600" dirty="0">
                <a:solidFill>
                  <a:srgbClr val="A20E32"/>
                </a:solidFill>
              </a:rPr>
              <a:t>Web3.js</a:t>
            </a:r>
            <a:r>
              <a:rPr lang="en-US" sz="1600" dirty="0">
                <a:solidFill>
                  <a:schemeClr val="tx1"/>
                </a:solidFill>
              </a:rPr>
              <a:t>: This is a collection of libraries that allow you to interact with a local or remote Ethereum node using HTTP, IPC, or WebSocket. It's widely used for building decentralized applications (DApps) on the Ethereum blockchain.</a:t>
            </a:r>
          </a:p>
          <a:p>
            <a:pPr lvl="1"/>
            <a:r>
              <a:rPr lang="en-US" sz="1600" dirty="0" err="1">
                <a:solidFill>
                  <a:srgbClr val="A20E32"/>
                </a:solidFill>
              </a:rPr>
              <a:t>Ethers.js</a:t>
            </a:r>
            <a:r>
              <a:rPr lang="en-US" sz="1600" dirty="0">
                <a:solidFill>
                  <a:schemeClr val="tx1"/>
                </a:solidFill>
              </a:rPr>
              <a:t>: Similar to Web3.js, </a:t>
            </a:r>
            <a:r>
              <a:rPr lang="en-US" sz="1600" dirty="0" err="1">
                <a:solidFill>
                  <a:schemeClr val="tx1"/>
                </a:solidFill>
              </a:rPr>
              <a:t>Ethers.js</a:t>
            </a:r>
            <a:r>
              <a:rPr lang="en-US" sz="1600" dirty="0">
                <a:solidFill>
                  <a:schemeClr val="tx1"/>
                </a:solidFill>
              </a:rPr>
              <a:t> is a lightweight library that makes it easier to interact with the Ethereum blockchain. It's known for its simplicity and ease of use, especially in wallet integration and smart contract interaction.</a:t>
            </a:r>
            <a:endParaRPr lang="en-US" sz="2800" dirty="0">
              <a:solidFill>
                <a:schemeClr val="tx1"/>
              </a:solidFill>
            </a:endParaRPr>
          </a:p>
          <a:p>
            <a:r>
              <a:rPr lang="en-US" sz="2800" dirty="0">
                <a:solidFill>
                  <a:schemeClr val="tx1"/>
                </a:solidFill>
              </a:rPr>
              <a:t>SDKs</a:t>
            </a:r>
          </a:p>
          <a:p>
            <a:pPr lvl="1"/>
            <a:r>
              <a:rPr lang="en-US" sz="1600" dirty="0">
                <a:solidFill>
                  <a:srgbClr val="A20E32"/>
                </a:solidFill>
              </a:rPr>
              <a:t>Truffle Suite</a:t>
            </a:r>
            <a:r>
              <a:rPr lang="en-US" sz="1600" dirty="0">
                <a:solidFill>
                  <a:schemeClr val="tx1"/>
                </a:solidFill>
              </a:rPr>
              <a:t>: Truffle provides development environment, testing framework, and asset pipeline for blockchain using the Ethereum Virtual Machine (EVM). It's used for writing, testing, and deploying smart contracts.</a:t>
            </a:r>
          </a:p>
          <a:p>
            <a:pPr lvl="1"/>
            <a:r>
              <a:rPr lang="en-US" sz="1600" dirty="0" err="1">
                <a:solidFill>
                  <a:srgbClr val="A20E32"/>
                </a:solidFill>
              </a:rPr>
              <a:t>Moralis</a:t>
            </a:r>
            <a:r>
              <a:rPr lang="en-US" sz="1600" dirty="0">
                <a:solidFill>
                  <a:srgbClr val="A20E32"/>
                </a:solidFill>
              </a:rPr>
              <a:t> Web3 SDK</a:t>
            </a:r>
            <a:r>
              <a:rPr lang="en-US" sz="1600" dirty="0">
                <a:solidFill>
                  <a:schemeClr val="tx1"/>
                </a:solidFill>
              </a:rPr>
              <a:t>: This SDK offers a simplified way to build Web3 applications. It provides tools for user authentication, syncing and indexing blockchain data, and interacting with smart contracts.</a:t>
            </a:r>
          </a:p>
          <a:p>
            <a:r>
              <a:rPr lang="en-US" sz="2800" dirty="0">
                <a:solidFill>
                  <a:schemeClr val="tx1"/>
                </a:solidFill>
              </a:rPr>
              <a:t>APIs</a:t>
            </a:r>
          </a:p>
          <a:p>
            <a:pPr lvl="1"/>
            <a:r>
              <a:rPr lang="en-US" sz="1600" dirty="0" err="1">
                <a:solidFill>
                  <a:srgbClr val="A20E32"/>
                </a:solidFill>
              </a:rPr>
              <a:t>Infura</a:t>
            </a:r>
            <a:r>
              <a:rPr lang="en-US" sz="1600" dirty="0">
                <a:solidFill>
                  <a:srgbClr val="A20E32"/>
                </a:solidFill>
              </a:rPr>
              <a:t> API</a:t>
            </a:r>
            <a:r>
              <a:rPr lang="en-US" sz="1600" dirty="0">
                <a:solidFill>
                  <a:schemeClr val="tx1"/>
                </a:solidFill>
              </a:rPr>
              <a:t>: </a:t>
            </a:r>
            <a:r>
              <a:rPr lang="en-US" sz="1600" dirty="0" err="1">
                <a:solidFill>
                  <a:schemeClr val="tx1"/>
                </a:solidFill>
              </a:rPr>
              <a:t>Infura</a:t>
            </a:r>
            <a:r>
              <a:rPr lang="en-US" sz="1600" dirty="0">
                <a:solidFill>
                  <a:schemeClr val="tx1"/>
                </a:solidFill>
              </a:rPr>
              <a:t> offers a suite of tools for connecting applications to Ethereum and IPFS. It provides reliable, scalable infrastructure for running Ethereum nodes and accessing blockchain data.</a:t>
            </a:r>
          </a:p>
          <a:p>
            <a:pPr lvl="1"/>
            <a:r>
              <a:rPr lang="en-US" sz="1600" dirty="0">
                <a:solidFill>
                  <a:srgbClr val="A20E32"/>
                </a:solidFill>
              </a:rPr>
              <a:t>Alchemy API</a:t>
            </a:r>
            <a:r>
              <a:rPr lang="en-US" sz="1600" dirty="0">
                <a:solidFill>
                  <a:schemeClr val="tx1"/>
                </a:solidFill>
              </a:rPr>
              <a:t>: Similar to </a:t>
            </a:r>
            <a:r>
              <a:rPr lang="en-US" sz="1600" dirty="0" err="1">
                <a:solidFill>
                  <a:schemeClr val="tx1"/>
                </a:solidFill>
              </a:rPr>
              <a:t>Infura</a:t>
            </a:r>
            <a:r>
              <a:rPr lang="en-US" sz="1600" dirty="0">
                <a:solidFill>
                  <a:schemeClr val="tx1"/>
                </a:solidFill>
              </a:rPr>
              <a:t>, Alchemy provides powerful APIs for blockchain development, enabling developers to access data, compute, and storage on the blockchain. It's known for its high-performance and scalable infrastructure.</a:t>
            </a:r>
          </a:p>
        </p:txBody>
      </p:sp>
    </p:spTree>
    <p:extLst>
      <p:ext uri="{BB962C8B-B14F-4D97-AF65-F5344CB8AC3E}">
        <p14:creationId xmlns:p14="http://schemas.microsoft.com/office/powerpoint/2010/main" val="1223299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BFB2-5688-2558-70F8-524473C661E5}"/>
              </a:ext>
            </a:extLst>
          </p:cNvPr>
          <p:cNvSpPr>
            <a:spLocks noGrp="1"/>
          </p:cNvSpPr>
          <p:nvPr>
            <p:ph type="title"/>
          </p:nvPr>
        </p:nvSpPr>
        <p:spPr>
          <a:xfrm>
            <a:off x="0" y="-76200"/>
            <a:ext cx="12192000" cy="600164"/>
          </a:xfrm>
        </p:spPr>
        <p:txBody>
          <a:bodyPr/>
          <a:lstStyle/>
          <a:p>
            <a:pPr algn="ctr"/>
            <a:r>
              <a:rPr lang="en-US" dirty="0"/>
              <a:t>Build Unstoppable Applications</a:t>
            </a:r>
          </a:p>
        </p:txBody>
      </p:sp>
      <p:sp>
        <p:nvSpPr>
          <p:cNvPr id="3" name="Text Placeholder 2">
            <a:extLst>
              <a:ext uri="{FF2B5EF4-FFF2-40B4-BE49-F238E27FC236}">
                <a16:creationId xmlns:a16="http://schemas.microsoft.com/office/drawing/2014/main" id="{77154691-0678-FE1B-AFC2-29CFF5F7F12A}"/>
              </a:ext>
            </a:extLst>
          </p:cNvPr>
          <p:cNvSpPr>
            <a:spLocks noGrp="1"/>
          </p:cNvSpPr>
          <p:nvPr>
            <p:ph type="body" idx="1"/>
          </p:nvPr>
        </p:nvSpPr>
        <p:spPr>
          <a:xfrm>
            <a:off x="609600" y="838200"/>
            <a:ext cx="10972800" cy="5663089"/>
          </a:xfrm>
        </p:spPr>
        <p:txBody>
          <a:bodyPr/>
          <a:lstStyle/>
          <a:p>
            <a:pPr marL="0" indent="0">
              <a:buNone/>
            </a:pPr>
            <a:r>
              <a:rPr lang="en-US" sz="2800" dirty="0"/>
              <a:t>Applications that are heavily dependent or wholly reliant on decentralized systems are called </a:t>
            </a:r>
            <a:r>
              <a:rPr lang="en-US" sz="2800" b="1" dirty="0">
                <a:solidFill>
                  <a:srgbClr val="A20E32"/>
                </a:solidFill>
              </a:rPr>
              <a:t>dApps</a:t>
            </a:r>
          </a:p>
          <a:p>
            <a:pPr marL="0" indent="0">
              <a:buNone/>
            </a:pPr>
            <a:endParaRPr lang="en-US" sz="2800" b="1" dirty="0">
              <a:solidFill>
                <a:srgbClr val="A20E32"/>
              </a:solidFill>
            </a:endParaRPr>
          </a:p>
          <a:p>
            <a:pPr marL="0" indent="0">
              <a:buNone/>
            </a:pPr>
            <a:r>
              <a:rPr lang="en-US" sz="2800" dirty="0">
                <a:solidFill>
                  <a:schemeClr val="tx1"/>
                </a:solidFill>
              </a:rPr>
              <a:t>They run on a </a:t>
            </a:r>
            <a:r>
              <a:rPr lang="en-US" sz="2800" b="1" dirty="0">
                <a:solidFill>
                  <a:schemeClr val="tx1"/>
                </a:solidFill>
              </a:rPr>
              <a:t>P2P network </a:t>
            </a:r>
            <a:r>
              <a:rPr lang="en-US" sz="2800" dirty="0">
                <a:solidFill>
                  <a:schemeClr val="tx1"/>
                </a:solidFill>
              </a:rPr>
              <a:t>of computers rather than a single computer, most are mediated by a shared database (</a:t>
            </a:r>
            <a:r>
              <a:rPr lang="en-US" sz="2800" dirty="0" err="1">
                <a:solidFill>
                  <a:schemeClr val="tx1"/>
                </a:solidFill>
              </a:rPr>
              <a:t>ie</a:t>
            </a:r>
            <a:r>
              <a:rPr lang="en-US" sz="2800" dirty="0">
                <a:solidFill>
                  <a:schemeClr val="tx1"/>
                </a:solidFill>
              </a:rPr>
              <a:t>. a blockchain)</a:t>
            </a:r>
          </a:p>
          <a:p>
            <a:pPr marL="0" indent="0">
              <a:buNone/>
            </a:pPr>
            <a:endParaRPr lang="en-US" sz="2800" b="1" dirty="0">
              <a:solidFill>
                <a:srgbClr val="A20E32"/>
              </a:solidFill>
            </a:endParaRPr>
          </a:p>
          <a:p>
            <a:pPr marL="0" indent="0">
              <a:buNone/>
            </a:pPr>
            <a:r>
              <a:rPr lang="en-US" sz="2000" dirty="0">
                <a:solidFill>
                  <a:srgbClr val="A20E32"/>
                </a:solidFill>
              </a:rPr>
              <a:t>Trustless Environment: </a:t>
            </a:r>
            <a:r>
              <a:rPr lang="en-US" sz="2000" dirty="0">
                <a:solidFill>
                  <a:schemeClr val="tx1"/>
                </a:solidFill>
              </a:rPr>
              <a:t>Users can interact directly without needing a trusted intermediary. This is also referred to as permissionless development (build on the work of others!)</a:t>
            </a:r>
          </a:p>
          <a:p>
            <a:pPr marL="0" indent="0">
              <a:buNone/>
            </a:pPr>
            <a:endParaRPr lang="en-US" sz="2000" dirty="0">
              <a:solidFill>
                <a:srgbClr val="A20E32"/>
              </a:solidFill>
            </a:endParaRPr>
          </a:p>
          <a:p>
            <a:pPr marL="0" indent="0">
              <a:buNone/>
            </a:pPr>
            <a:r>
              <a:rPr lang="en-US" sz="2000" dirty="0">
                <a:solidFill>
                  <a:srgbClr val="A20E32"/>
                </a:solidFill>
              </a:rPr>
              <a:t>Resilience: </a:t>
            </a:r>
            <a:r>
              <a:rPr lang="en-US" sz="2000" dirty="0">
                <a:solidFill>
                  <a:schemeClr val="tx1"/>
                </a:solidFill>
              </a:rPr>
              <a:t>dApps are resistant to censorship and cannot be shut down by a single entity.</a:t>
            </a:r>
          </a:p>
          <a:p>
            <a:pPr marL="0" indent="0">
              <a:buNone/>
            </a:pPr>
            <a:endParaRPr lang="en-US" sz="2000" dirty="0">
              <a:solidFill>
                <a:srgbClr val="A20E32"/>
              </a:solidFill>
            </a:endParaRPr>
          </a:p>
          <a:p>
            <a:pPr marL="0" indent="0">
              <a:buNone/>
            </a:pPr>
            <a:r>
              <a:rPr lang="en-US" sz="2000" dirty="0">
                <a:solidFill>
                  <a:srgbClr val="A20E32"/>
                </a:solidFill>
              </a:rPr>
              <a:t>Security: </a:t>
            </a:r>
            <a:r>
              <a:rPr lang="en-US" sz="2000" dirty="0">
                <a:solidFill>
                  <a:schemeClr val="tx1"/>
                </a:solidFill>
              </a:rPr>
              <a:t>dApps have their own vulnerabilities just like web2! </a:t>
            </a:r>
          </a:p>
          <a:p>
            <a:pPr marL="0" indent="0">
              <a:buNone/>
            </a:pPr>
            <a:endParaRPr lang="en-US" sz="2000" dirty="0">
              <a:solidFill>
                <a:srgbClr val="A20E32"/>
              </a:solidFill>
            </a:endParaRPr>
          </a:p>
          <a:p>
            <a:pPr marL="0" indent="0">
              <a:buNone/>
            </a:pPr>
            <a:r>
              <a:rPr lang="en-US" sz="2000" dirty="0">
                <a:solidFill>
                  <a:srgbClr val="A20E32"/>
                </a:solidFill>
              </a:rPr>
              <a:t>Transparency: </a:t>
            </a:r>
            <a:r>
              <a:rPr lang="en-US" sz="2000" dirty="0">
                <a:solidFill>
                  <a:schemeClr val="tx1"/>
                </a:solidFill>
              </a:rPr>
              <a:t>All transactions are public and verifiable, ensuring fairness and transparency. This doesn’t mean that the ~content~ of transactions are visible (they can be encrypted) but you can verify that the protocol is functioning according to the predefined set of rules.</a:t>
            </a:r>
          </a:p>
        </p:txBody>
      </p:sp>
    </p:spTree>
    <p:extLst>
      <p:ext uri="{BB962C8B-B14F-4D97-AF65-F5344CB8AC3E}">
        <p14:creationId xmlns:p14="http://schemas.microsoft.com/office/powerpoint/2010/main" val="2528214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3DEC44-9343-DCE0-4965-E6F1498A8FF7}"/>
              </a:ext>
            </a:extLst>
          </p:cNvPr>
          <p:cNvSpPr/>
          <p:nvPr/>
        </p:nvSpPr>
        <p:spPr>
          <a:xfrm>
            <a:off x="6858000" y="1600200"/>
            <a:ext cx="4495800" cy="3429000"/>
          </a:xfrm>
          <a:prstGeom prst="rect">
            <a:avLst/>
          </a:prstGeom>
          <a:solidFill>
            <a:srgbClr val="000000">
              <a:alpha val="23922"/>
            </a:srgbClr>
          </a:solidFill>
          <a:ln w="50800">
            <a:solidFill>
              <a:srgbClr val="A20E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F844AE-3FAC-BCC3-A28C-1180D32E8837}"/>
              </a:ext>
            </a:extLst>
          </p:cNvPr>
          <p:cNvSpPr>
            <a:spLocks noGrp="1"/>
          </p:cNvSpPr>
          <p:nvPr>
            <p:ph type="title"/>
          </p:nvPr>
        </p:nvSpPr>
        <p:spPr>
          <a:xfrm>
            <a:off x="0" y="-76200"/>
            <a:ext cx="12192000" cy="600880"/>
          </a:xfrm>
        </p:spPr>
        <p:txBody>
          <a:bodyPr/>
          <a:lstStyle/>
          <a:p>
            <a:pPr algn="ctr"/>
            <a:r>
              <a:rPr lang="en-US" dirty="0"/>
              <a:t>Overview</a:t>
            </a:r>
          </a:p>
        </p:txBody>
      </p:sp>
      <p:sp>
        <p:nvSpPr>
          <p:cNvPr id="3" name="Text Placeholder 2">
            <a:extLst>
              <a:ext uri="{FF2B5EF4-FFF2-40B4-BE49-F238E27FC236}">
                <a16:creationId xmlns:a16="http://schemas.microsoft.com/office/drawing/2014/main" id="{E54D631D-720E-CE5F-BC64-B1B58089DC3D}"/>
              </a:ext>
            </a:extLst>
          </p:cNvPr>
          <p:cNvSpPr>
            <a:spLocks noGrp="1"/>
          </p:cNvSpPr>
          <p:nvPr>
            <p:ph type="body" idx="1"/>
          </p:nvPr>
        </p:nvSpPr>
        <p:spPr>
          <a:xfrm>
            <a:off x="609600" y="1600200"/>
            <a:ext cx="5486400" cy="3549690"/>
          </a:xfrm>
        </p:spPr>
        <p:txBody>
          <a:bodyPr/>
          <a:lstStyle/>
          <a:p>
            <a:pPr marL="342900" indent="-342900">
              <a:lnSpc>
                <a:spcPts val="3100"/>
              </a:lnSpc>
              <a:buFont typeface="+mj-lt"/>
              <a:buAutoNum type="arabicPeriod"/>
            </a:pPr>
            <a:r>
              <a:rPr lang="en-US" sz="2400" dirty="0"/>
              <a:t>Introduction</a:t>
            </a:r>
          </a:p>
          <a:p>
            <a:pPr marL="800100" lvl="1" indent="-342900">
              <a:lnSpc>
                <a:spcPts val="3100"/>
              </a:lnSpc>
              <a:buFont typeface="+mj-lt"/>
              <a:buAutoNum type="arabicPeriod"/>
            </a:pPr>
            <a:r>
              <a:rPr lang="en-US" sz="2400" dirty="0"/>
              <a:t>Personal Intro</a:t>
            </a:r>
          </a:p>
          <a:p>
            <a:pPr marL="800100" lvl="1" indent="-342900">
              <a:lnSpc>
                <a:spcPts val="3100"/>
              </a:lnSpc>
              <a:buFont typeface="+mj-lt"/>
              <a:buAutoNum type="arabicPeriod"/>
            </a:pPr>
            <a:r>
              <a:rPr lang="en-US" sz="2400" dirty="0"/>
              <a:t>Evolution of the Internet</a:t>
            </a:r>
          </a:p>
          <a:p>
            <a:pPr marL="342900" indent="-342900">
              <a:lnSpc>
                <a:spcPts val="3100"/>
              </a:lnSpc>
              <a:buFont typeface="+mj-lt"/>
              <a:buAutoNum type="arabicPeriod"/>
            </a:pPr>
            <a:r>
              <a:rPr lang="en-US" sz="2400" dirty="0"/>
              <a:t>The web3 Stack</a:t>
            </a:r>
          </a:p>
          <a:p>
            <a:pPr marL="342900" indent="-342900">
              <a:lnSpc>
                <a:spcPts val="3100"/>
              </a:lnSpc>
              <a:buFont typeface="+mj-lt"/>
              <a:buAutoNum type="arabicPeriod"/>
            </a:pPr>
            <a:r>
              <a:rPr lang="en-US" sz="2400" dirty="0"/>
              <a:t>Blockchain in web3 </a:t>
            </a:r>
          </a:p>
          <a:p>
            <a:pPr marL="800100" lvl="1" indent="-342900">
              <a:lnSpc>
                <a:spcPts val="3100"/>
              </a:lnSpc>
              <a:buFont typeface="+mj-lt"/>
              <a:buAutoNum type="arabicPeriod"/>
            </a:pPr>
            <a:r>
              <a:rPr lang="en-US" sz="2400" dirty="0"/>
              <a:t>Consensus</a:t>
            </a:r>
          </a:p>
          <a:p>
            <a:pPr marL="342900" indent="-342900">
              <a:lnSpc>
                <a:spcPts val="3100"/>
              </a:lnSpc>
              <a:buFont typeface="+mj-lt"/>
              <a:buAutoNum type="arabicPeriod"/>
            </a:pPr>
            <a:r>
              <a:rPr lang="en-US" sz="2400" dirty="0"/>
              <a:t>web3 Use Cases</a:t>
            </a:r>
          </a:p>
          <a:p>
            <a:pPr marL="342900" indent="-342900">
              <a:lnSpc>
                <a:spcPts val="3100"/>
              </a:lnSpc>
              <a:buFont typeface="+mj-lt"/>
              <a:buAutoNum type="arabicPeriod"/>
            </a:pPr>
            <a:r>
              <a:rPr lang="en-US" sz="2400" dirty="0"/>
              <a:t>Web dApp Demo</a:t>
            </a:r>
          </a:p>
          <a:p>
            <a:pPr marL="342900" indent="-342900">
              <a:buFont typeface="+mj-lt"/>
              <a:buAutoNum type="arabicPeriod"/>
            </a:pPr>
            <a:endParaRPr lang="en-US" sz="2400" dirty="0"/>
          </a:p>
        </p:txBody>
      </p:sp>
      <p:sp>
        <p:nvSpPr>
          <p:cNvPr id="5" name="TextBox 4">
            <a:extLst>
              <a:ext uri="{FF2B5EF4-FFF2-40B4-BE49-F238E27FC236}">
                <a16:creationId xmlns:a16="http://schemas.microsoft.com/office/drawing/2014/main" id="{E898070E-D2D3-9458-B0E4-42BE04104574}"/>
              </a:ext>
            </a:extLst>
          </p:cNvPr>
          <p:cNvSpPr txBox="1"/>
          <p:nvPr/>
        </p:nvSpPr>
        <p:spPr>
          <a:xfrm>
            <a:off x="7086600" y="1763949"/>
            <a:ext cx="3810000" cy="3152145"/>
          </a:xfrm>
          <a:prstGeom prst="rect">
            <a:avLst/>
          </a:prstGeom>
          <a:noFill/>
        </p:spPr>
        <p:txBody>
          <a:bodyPr wrap="square" rtlCol="0">
            <a:spAutoFit/>
          </a:bodyPr>
          <a:lstStyle/>
          <a:p>
            <a:pPr marL="0" indent="0">
              <a:lnSpc>
                <a:spcPts val="3100"/>
              </a:lnSpc>
              <a:buNone/>
            </a:pPr>
            <a:r>
              <a:rPr lang="en-US" sz="1800" dirty="0">
                <a:latin typeface="+mn-lt"/>
                <a:cs typeface="Calibri" panose="020F0502020204030204" pitchFamily="34" charset="0"/>
              </a:rPr>
              <a:t>Important Note:</a:t>
            </a:r>
          </a:p>
          <a:p>
            <a:pPr marL="0" indent="0">
              <a:lnSpc>
                <a:spcPts val="3100"/>
              </a:lnSpc>
              <a:buNone/>
            </a:pPr>
            <a:endParaRPr lang="en-US" sz="1800" dirty="0">
              <a:latin typeface="+mn-lt"/>
              <a:cs typeface="Calibri" panose="020F0502020204030204" pitchFamily="34" charset="0"/>
            </a:endParaRPr>
          </a:p>
          <a:p>
            <a:pPr marL="0" indent="0">
              <a:lnSpc>
                <a:spcPts val="3100"/>
              </a:lnSpc>
              <a:buNone/>
            </a:pPr>
            <a:r>
              <a:rPr lang="en-US" sz="1800" dirty="0">
                <a:latin typeface="+mn-lt"/>
                <a:cs typeface="Calibri" panose="020F0502020204030204" pitchFamily="34" charset="0"/>
              </a:rPr>
              <a:t>This is a whole new technology stack with </a:t>
            </a:r>
            <a:r>
              <a:rPr lang="en-US" sz="1800" i="1" dirty="0">
                <a:latin typeface="+mn-lt"/>
                <a:cs typeface="Calibri" panose="020F0502020204030204" pitchFamily="34" charset="0"/>
              </a:rPr>
              <a:t>a lot</a:t>
            </a:r>
            <a:r>
              <a:rPr lang="en-US" sz="1800" dirty="0">
                <a:latin typeface="+mn-lt"/>
                <a:cs typeface="Calibri" panose="020F0502020204030204" pitchFamily="34" charset="0"/>
              </a:rPr>
              <a:t> going on, and the goal of this workshop is to get you briefly acquainted with concepts to guide your further exploration.</a:t>
            </a:r>
          </a:p>
          <a:p>
            <a:endParaRPr lang="en-US" dirty="0"/>
          </a:p>
        </p:txBody>
      </p:sp>
    </p:spTree>
    <p:extLst>
      <p:ext uri="{BB962C8B-B14F-4D97-AF65-F5344CB8AC3E}">
        <p14:creationId xmlns:p14="http://schemas.microsoft.com/office/powerpoint/2010/main" val="1783064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3DEC44-9343-DCE0-4965-E6F1498A8FF7}"/>
              </a:ext>
            </a:extLst>
          </p:cNvPr>
          <p:cNvSpPr/>
          <p:nvPr/>
        </p:nvSpPr>
        <p:spPr>
          <a:xfrm>
            <a:off x="7467600" y="1560346"/>
            <a:ext cx="4495800" cy="4419600"/>
          </a:xfrm>
          <a:prstGeom prst="rect">
            <a:avLst/>
          </a:prstGeom>
          <a:solidFill>
            <a:srgbClr val="000000">
              <a:alpha val="23922"/>
            </a:srgbClr>
          </a:solidFill>
          <a:ln w="50800">
            <a:solidFill>
              <a:srgbClr val="A20E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F844AE-3FAC-BCC3-A28C-1180D32E8837}"/>
              </a:ext>
            </a:extLst>
          </p:cNvPr>
          <p:cNvSpPr>
            <a:spLocks noGrp="1"/>
          </p:cNvSpPr>
          <p:nvPr>
            <p:ph type="title"/>
          </p:nvPr>
        </p:nvSpPr>
        <p:spPr>
          <a:xfrm>
            <a:off x="0" y="-76200"/>
            <a:ext cx="12192000" cy="600880"/>
          </a:xfrm>
        </p:spPr>
        <p:txBody>
          <a:bodyPr/>
          <a:lstStyle/>
          <a:p>
            <a:pPr algn="ctr"/>
            <a:r>
              <a:rPr lang="en-US" dirty="0"/>
              <a:t>Demo</a:t>
            </a:r>
          </a:p>
        </p:txBody>
      </p:sp>
      <p:sp>
        <p:nvSpPr>
          <p:cNvPr id="3" name="Text Placeholder 2">
            <a:extLst>
              <a:ext uri="{FF2B5EF4-FFF2-40B4-BE49-F238E27FC236}">
                <a16:creationId xmlns:a16="http://schemas.microsoft.com/office/drawing/2014/main" id="{E54D631D-720E-CE5F-BC64-B1B58089DC3D}"/>
              </a:ext>
            </a:extLst>
          </p:cNvPr>
          <p:cNvSpPr>
            <a:spLocks noGrp="1"/>
          </p:cNvSpPr>
          <p:nvPr>
            <p:ph type="body" idx="1"/>
          </p:nvPr>
        </p:nvSpPr>
        <p:spPr>
          <a:xfrm>
            <a:off x="228600" y="2015819"/>
            <a:ext cx="7391400" cy="3508653"/>
          </a:xfrm>
        </p:spPr>
        <p:txBody>
          <a:bodyPr/>
          <a:lstStyle/>
          <a:p>
            <a:pPr marL="342900" indent="-342900">
              <a:lnSpc>
                <a:spcPct val="150000"/>
              </a:lnSpc>
              <a:buFont typeface="+mj-lt"/>
              <a:buAutoNum type="arabicPeriod"/>
            </a:pPr>
            <a:r>
              <a:rPr lang="en-US" sz="2400" dirty="0"/>
              <a:t>Building a web dApp</a:t>
            </a:r>
          </a:p>
          <a:p>
            <a:pPr marL="800100" lvl="1" indent="-342900">
              <a:lnSpc>
                <a:spcPct val="150000"/>
              </a:lnSpc>
              <a:buFont typeface="+mj-lt"/>
              <a:buAutoNum type="arabicPeriod"/>
            </a:pPr>
            <a:r>
              <a:rPr lang="en-US" sz="2400" dirty="0"/>
              <a:t>Get the price of Ethereum with Chainlink (decentralized API)</a:t>
            </a:r>
          </a:p>
          <a:p>
            <a:pPr marL="800100" lvl="1" indent="-342900">
              <a:lnSpc>
                <a:spcPct val="150000"/>
              </a:lnSpc>
              <a:buFont typeface="+mj-lt"/>
              <a:buAutoNum type="arabicPeriod"/>
            </a:pPr>
            <a:r>
              <a:rPr lang="en-US" sz="2400" dirty="0"/>
              <a:t>Serve an image from </a:t>
            </a:r>
            <a:r>
              <a:rPr lang="en-US" sz="2400" dirty="0" err="1"/>
              <a:t>Storj</a:t>
            </a:r>
            <a:r>
              <a:rPr lang="en-US" sz="2400" dirty="0"/>
              <a:t> (decentralized storage)</a:t>
            </a:r>
          </a:p>
          <a:p>
            <a:pPr marL="800100" lvl="1" indent="-342900">
              <a:lnSpc>
                <a:spcPct val="150000"/>
              </a:lnSpc>
              <a:buFont typeface="+mj-lt"/>
              <a:buAutoNum type="arabicPeriod"/>
            </a:pPr>
            <a:r>
              <a:rPr lang="en-US" sz="2400" dirty="0"/>
              <a:t>Deploy it to IPFS (decentralized static hosting)</a:t>
            </a:r>
          </a:p>
          <a:p>
            <a:pPr marL="800100" lvl="1" indent="-342900">
              <a:buFont typeface="+mj-lt"/>
              <a:buAutoNum type="arabicPeriod"/>
            </a:pPr>
            <a:endParaRPr lang="en-US" sz="2400" dirty="0"/>
          </a:p>
          <a:p>
            <a:pPr marL="342900" indent="-342900">
              <a:buFont typeface="+mj-lt"/>
              <a:buAutoNum type="arabicPeriod"/>
            </a:pPr>
            <a:endParaRPr lang="en-US" sz="2400" dirty="0"/>
          </a:p>
        </p:txBody>
      </p:sp>
      <p:sp>
        <p:nvSpPr>
          <p:cNvPr id="5" name="TextBox 4">
            <a:extLst>
              <a:ext uri="{FF2B5EF4-FFF2-40B4-BE49-F238E27FC236}">
                <a16:creationId xmlns:a16="http://schemas.microsoft.com/office/drawing/2014/main" id="{E898070E-D2D3-9458-B0E4-42BE04104574}"/>
              </a:ext>
            </a:extLst>
          </p:cNvPr>
          <p:cNvSpPr txBox="1"/>
          <p:nvPr/>
        </p:nvSpPr>
        <p:spPr>
          <a:xfrm>
            <a:off x="7810500" y="1752600"/>
            <a:ext cx="3810000" cy="4344779"/>
          </a:xfrm>
          <a:prstGeom prst="rect">
            <a:avLst/>
          </a:prstGeom>
          <a:noFill/>
        </p:spPr>
        <p:txBody>
          <a:bodyPr wrap="square" rtlCol="0">
            <a:spAutoFit/>
          </a:bodyPr>
          <a:lstStyle/>
          <a:p>
            <a:pPr marL="0" indent="0">
              <a:lnSpc>
                <a:spcPts val="3100"/>
              </a:lnSpc>
              <a:buNone/>
            </a:pPr>
            <a:r>
              <a:rPr lang="en-US" sz="1800" dirty="0">
                <a:latin typeface="+mn-lt"/>
                <a:cs typeface="Calibri" panose="020F0502020204030204" pitchFamily="34" charset="0"/>
              </a:rPr>
              <a:t>Please ask questions and I’ll make sure that the </a:t>
            </a:r>
            <a:r>
              <a:rPr lang="en-US" sz="1800" dirty="0" err="1">
                <a:latin typeface="+mn-lt"/>
                <a:cs typeface="Calibri" panose="020F0502020204030204" pitchFamily="34" charset="0"/>
              </a:rPr>
              <a:t>Github</a:t>
            </a:r>
            <a:r>
              <a:rPr lang="en-US" sz="1800" dirty="0">
                <a:latin typeface="+mn-lt"/>
                <a:cs typeface="Calibri" panose="020F0502020204030204" pitchFamily="34" charset="0"/>
              </a:rPr>
              <a:t> is available if you want to look at it after the workshop.</a:t>
            </a:r>
          </a:p>
          <a:p>
            <a:pPr marL="0" indent="0">
              <a:lnSpc>
                <a:spcPts val="3100"/>
              </a:lnSpc>
              <a:buNone/>
            </a:pPr>
            <a:endParaRPr lang="en-US" dirty="0">
              <a:latin typeface="+mn-lt"/>
              <a:cs typeface="Calibri" panose="020F0502020204030204" pitchFamily="34" charset="0"/>
            </a:endParaRPr>
          </a:p>
          <a:p>
            <a:pPr marL="0" indent="0">
              <a:lnSpc>
                <a:spcPts val="3100"/>
              </a:lnSpc>
              <a:buNone/>
            </a:pPr>
            <a:r>
              <a:rPr lang="en-US" sz="1800" dirty="0">
                <a:latin typeface="+mn-lt"/>
                <a:cs typeface="Calibri" panose="020F0502020204030204" pitchFamily="34" charset="0"/>
              </a:rPr>
              <a:t>This is just a short demo with limited time and a lot of new concepts. </a:t>
            </a:r>
          </a:p>
          <a:p>
            <a:pPr marL="0" indent="0">
              <a:lnSpc>
                <a:spcPts val="3100"/>
              </a:lnSpc>
              <a:buNone/>
            </a:pPr>
            <a:endParaRPr lang="en-US" dirty="0">
              <a:latin typeface="+mn-lt"/>
              <a:cs typeface="Calibri" panose="020F0502020204030204" pitchFamily="34" charset="0"/>
            </a:endParaRPr>
          </a:p>
          <a:p>
            <a:pPr marL="0" indent="0">
              <a:lnSpc>
                <a:spcPts val="3100"/>
              </a:lnSpc>
              <a:buNone/>
            </a:pPr>
            <a:r>
              <a:rPr lang="en-US" sz="1800" dirty="0">
                <a:latin typeface="+mn-lt"/>
                <a:cs typeface="Calibri" panose="020F0502020204030204" pitchFamily="34" charset="0"/>
              </a:rPr>
              <a:t>The big takeaway is to consider where web3 could benefit your use cases in the future!</a:t>
            </a:r>
          </a:p>
          <a:p>
            <a:endParaRPr lang="en-US" dirty="0"/>
          </a:p>
        </p:txBody>
      </p:sp>
    </p:spTree>
    <p:extLst>
      <p:ext uri="{BB962C8B-B14F-4D97-AF65-F5344CB8AC3E}">
        <p14:creationId xmlns:p14="http://schemas.microsoft.com/office/powerpoint/2010/main" val="557201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B469-CE86-2C8E-7C47-C5A054E8438B}"/>
              </a:ext>
            </a:extLst>
          </p:cNvPr>
          <p:cNvSpPr>
            <a:spLocks noGrp="1"/>
          </p:cNvSpPr>
          <p:nvPr>
            <p:ph type="title"/>
          </p:nvPr>
        </p:nvSpPr>
        <p:spPr>
          <a:xfrm>
            <a:off x="4013200" y="-76200"/>
            <a:ext cx="4165599" cy="623570"/>
          </a:xfrm>
        </p:spPr>
        <p:txBody>
          <a:bodyPr/>
          <a:lstStyle/>
          <a:p>
            <a:pPr algn="ctr"/>
            <a:r>
              <a:rPr lang="en-US" dirty="0"/>
              <a:t>Connecting to Data</a:t>
            </a:r>
          </a:p>
        </p:txBody>
      </p:sp>
      <p:sp>
        <p:nvSpPr>
          <p:cNvPr id="3" name="Text Placeholder 2">
            <a:extLst>
              <a:ext uri="{FF2B5EF4-FFF2-40B4-BE49-F238E27FC236}">
                <a16:creationId xmlns:a16="http://schemas.microsoft.com/office/drawing/2014/main" id="{6918D7E3-1BA9-807D-A720-D31E5E2870AE}"/>
              </a:ext>
            </a:extLst>
          </p:cNvPr>
          <p:cNvSpPr>
            <a:spLocks noGrp="1"/>
          </p:cNvSpPr>
          <p:nvPr>
            <p:ph type="body" idx="1"/>
          </p:nvPr>
        </p:nvSpPr>
        <p:spPr>
          <a:xfrm>
            <a:off x="609599" y="838200"/>
            <a:ext cx="10972800" cy="6278642"/>
          </a:xfrm>
        </p:spPr>
        <p:txBody>
          <a:bodyPr/>
          <a:lstStyle/>
          <a:p>
            <a:r>
              <a:rPr lang="en-US" sz="3200" dirty="0"/>
              <a:t>For our web dApp, we want to get the Price of Ethereum. How do we do that?</a:t>
            </a:r>
          </a:p>
          <a:p>
            <a:endParaRPr lang="en-US" sz="3600" dirty="0">
              <a:solidFill>
                <a:schemeClr val="tx1"/>
              </a:solidFill>
            </a:endParaRPr>
          </a:p>
          <a:p>
            <a:r>
              <a:rPr lang="en-US" sz="3600" dirty="0">
                <a:solidFill>
                  <a:schemeClr val="tx1"/>
                </a:solidFill>
              </a:rPr>
              <a:t>Web2 = single trusted entity</a:t>
            </a:r>
          </a:p>
          <a:p>
            <a:pPr lvl="1"/>
            <a:r>
              <a:rPr lang="en-US" sz="2400" dirty="0">
                <a:solidFill>
                  <a:schemeClr val="tx1"/>
                </a:solidFill>
              </a:rPr>
              <a:t>Coinbase, </a:t>
            </a:r>
            <a:r>
              <a:rPr lang="en-US" sz="2400" dirty="0" err="1">
                <a:solidFill>
                  <a:schemeClr val="tx1"/>
                </a:solidFill>
              </a:rPr>
              <a:t>Coinmarketcap</a:t>
            </a:r>
            <a:r>
              <a:rPr lang="en-US" sz="2400" dirty="0">
                <a:solidFill>
                  <a:schemeClr val="tx1"/>
                </a:solidFill>
              </a:rPr>
              <a:t>, Yahoo! Finance</a:t>
            </a:r>
          </a:p>
          <a:p>
            <a:pPr lvl="1"/>
            <a:r>
              <a:rPr lang="en-US" sz="2400" dirty="0">
                <a:solidFill>
                  <a:schemeClr val="tx1"/>
                </a:solidFill>
              </a:rPr>
              <a:t>These endpoints could…</a:t>
            </a:r>
          </a:p>
          <a:p>
            <a:pPr marL="1257300" lvl="2" indent="-342900">
              <a:buFont typeface="Arial" panose="020B0604020202020204" pitchFamily="34" charset="0"/>
              <a:buChar char="•"/>
            </a:pPr>
            <a:r>
              <a:rPr lang="en-US" sz="2400" dirty="0">
                <a:solidFill>
                  <a:schemeClr val="tx1"/>
                </a:solidFill>
              </a:rPr>
              <a:t>Change in so many ways</a:t>
            </a:r>
          </a:p>
          <a:p>
            <a:pPr marL="1257300" lvl="2" indent="-342900">
              <a:buFont typeface="Arial" panose="020B0604020202020204" pitchFamily="34" charset="0"/>
              <a:buChar char="•"/>
            </a:pPr>
            <a:r>
              <a:rPr lang="en-US" sz="2400" dirty="0">
                <a:solidFill>
                  <a:schemeClr val="tx1"/>
                </a:solidFill>
              </a:rPr>
              <a:t>Have downtime</a:t>
            </a:r>
          </a:p>
          <a:p>
            <a:pPr marL="1257300" lvl="2" indent="-342900">
              <a:buFont typeface="Arial" panose="020B0604020202020204" pitchFamily="34" charset="0"/>
              <a:buChar char="•"/>
            </a:pPr>
            <a:r>
              <a:rPr lang="en-US" sz="2400" dirty="0">
                <a:solidFill>
                  <a:schemeClr val="tx1"/>
                </a:solidFill>
              </a:rPr>
              <a:t>Be permissioned or censored</a:t>
            </a:r>
          </a:p>
          <a:p>
            <a:pPr marL="1257300" lvl="2" indent="-342900">
              <a:buFont typeface="Arial" panose="020B0604020202020204" pitchFamily="34" charset="0"/>
              <a:buChar char="•"/>
            </a:pPr>
            <a:r>
              <a:rPr lang="en-US" sz="2400" dirty="0">
                <a:solidFill>
                  <a:schemeClr val="tx1"/>
                </a:solidFill>
              </a:rPr>
              <a:t>Hacked!</a:t>
            </a:r>
          </a:p>
          <a:p>
            <a:pPr lvl="1"/>
            <a:endParaRPr lang="en-US" sz="2400" dirty="0">
              <a:solidFill>
                <a:schemeClr val="tx1"/>
              </a:solidFill>
            </a:endParaRPr>
          </a:p>
          <a:p>
            <a:r>
              <a:rPr lang="en-US" sz="3600" dirty="0">
                <a:solidFill>
                  <a:schemeClr val="tx1"/>
                </a:solidFill>
              </a:rPr>
              <a:t>Web3 = decentralized API with decentralized data!</a:t>
            </a:r>
          </a:p>
          <a:p>
            <a:endParaRPr lang="en-US" sz="3600" dirty="0">
              <a:solidFill>
                <a:schemeClr val="tx1"/>
              </a:solidFill>
            </a:endParaRPr>
          </a:p>
          <a:p>
            <a:endParaRPr lang="en-US" sz="2400" b="1" dirty="0">
              <a:solidFill>
                <a:schemeClr val="tx1"/>
              </a:solidFill>
            </a:endParaRPr>
          </a:p>
        </p:txBody>
      </p:sp>
    </p:spTree>
    <p:extLst>
      <p:ext uri="{BB962C8B-B14F-4D97-AF65-F5344CB8AC3E}">
        <p14:creationId xmlns:p14="http://schemas.microsoft.com/office/powerpoint/2010/main" val="1809470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57A5-5AD3-00AC-EC8E-6BB2915C6C6D}"/>
              </a:ext>
            </a:extLst>
          </p:cNvPr>
          <p:cNvSpPr>
            <a:spLocks noGrp="1"/>
          </p:cNvSpPr>
          <p:nvPr>
            <p:ph type="title"/>
          </p:nvPr>
        </p:nvSpPr>
        <p:spPr/>
        <p:txBody>
          <a:bodyPr/>
          <a:lstStyle/>
          <a:p>
            <a:r>
              <a:rPr lang="en-US" dirty="0"/>
              <a:t>Chainlink Price Feed</a:t>
            </a:r>
          </a:p>
        </p:txBody>
      </p:sp>
      <p:pic>
        <p:nvPicPr>
          <p:cNvPr id="4" name="Picture 3">
            <a:extLst>
              <a:ext uri="{FF2B5EF4-FFF2-40B4-BE49-F238E27FC236}">
                <a16:creationId xmlns:a16="http://schemas.microsoft.com/office/drawing/2014/main" id="{EA3F97B5-0512-A6FC-5EE4-000F0408CE49}"/>
              </a:ext>
            </a:extLst>
          </p:cNvPr>
          <p:cNvPicPr>
            <a:picLocks noChangeAspect="1"/>
          </p:cNvPicPr>
          <p:nvPr/>
        </p:nvPicPr>
        <p:blipFill>
          <a:blip r:embed="rId2"/>
          <a:stretch>
            <a:fillRect/>
          </a:stretch>
        </p:blipFill>
        <p:spPr>
          <a:xfrm>
            <a:off x="0" y="1148250"/>
            <a:ext cx="12057363" cy="4656920"/>
          </a:xfrm>
          <a:prstGeom prst="rect">
            <a:avLst/>
          </a:prstGeom>
        </p:spPr>
      </p:pic>
    </p:spTree>
    <p:extLst>
      <p:ext uri="{BB962C8B-B14F-4D97-AF65-F5344CB8AC3E}">
        <p14:creationId xmlns:p14="http://schemas.microsoft.com/office/powerpoint/2010/main" val="2997802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B469-CE86-2C8E-7C47-C5A054E8438B}"/>
              </a:ext>
            </a:extLst>
          </p:cNvPr>
          <p:cNvSpPr>
            <a:spLocks noGrp="1"/>
          </p:cNvSpPr>
          <p:nvPr>
            <p:ph type="title"/>
          </p:nvPr>
        </p:nvSpPr>
        <p:spPr>
          <a:xfrm>
            <a:off x="0" y="-76200"/>
            <a:ext cx="12192000" cy="1200329"/>
          </a:xfrm>
        </p:spPr>
        <p:txBody>
          <a:bodyPr/>
          <a:lstStyle/>
          <a:p>
            <a:pPr algn="ctr"/>
            <a:r>
              <a:rPr lang="en-US" dirty="0"/>
              <a:t>Connecting to Storage</a:t>
            </a:r>
          </a:p>
        </p:txBody>
      </p:sp>
      <p:sp>
        <p:nvSpPr>
          <p:cNvPr id="3" name="Text Placeholder 2">
            <a:extLst>
              <a:ext uri="{FF2B5EF4-FFF2-40B4-BE49-F238E27FC236}">
                <a16:creationId xmlns:a16="http://schemas.microsoft.com/office/drawing/2014/main" id="{6918D7E3-1BA9-807D-A720-D31E5E2870AE}"/>
              </a:ext>
            </a:extLst>
          </p:cNvPr>
          <p:cNvSpPr>
            <a:spLocks noGrp="1"/>
          </p:cNvSpPr>
          <p:nvPr>
            <p:ph type="body" idx="1"/>
          </p:nvPr>
        </p:nvSpPr>
        <p:spPr>
          <a:xfrm>
            <a:off x="609600" y="838200"/>
            <a:ext cx="10972800" cy="5724644"/>
          </a:xfrm>
        </p:spPr>
        <p:txBody>
          <a:bodyPr/>
          <a:lstStyle/>
          <a:p>
            <a:r>
              <a:rPr lang="en-US" sz="3600" dirty="0"/>
              <a:t>The second thing we wanted to do with the web dApp is serve an image</a:t>
            </a:r>
          </a:p>
          <a:p>
            <a:endParaRPr lang="en-US" sz="3600" b="1" dirty="0">
              <a:solidFill>
                <a:schemeClr val="tx1"/>
              </a:solidFill>
            </a:endParaRPr>
          </a:p>
          <a:p>
            <a:r>
              <a:rPr lang="en-US" sz="3600" dirty="0">
                <a:solidFill>
                  <a:schemeClr val="tx1"/>
                </a:solidFill>
              </a:rPr>
              <a:t>Web2 = single entity</a:t>
            </a:r>
          </a:p>
          <a:p>
            <a:pPr lvl="1"/>
            <a:r>
              <a:rPr lang="en-US" sz="2400" dirty="0">
                <a:solidFill>
                  <a:schemeClr val="tx1"/>
                </a:solidFill>
              </a:rPr>
              <a:t>Store and serve it yourself or use a cloud storage provider</a:t>
            </a:r>
          </a:p>
          <a:p>
            <a:pPr lvl="1"/>
            <a:r>
              <a:rPr lang="en-US" sz="2400" dirty="0">
                <a:solidFill>
                  <a:schemeClr val="tx1"/>
                </a:solidFill>
              </a:rPr>
              <a:t>Expensive, potentially slow, very manually configured for resilience and/or performance</a:t>
            </a:r>
          </a:p>
          <a:p>
            <a:endParaRPr lang="en-US" sz="2400" b="1" dirty="0">
              <a:solidFill>
                <a:schemeClr val="tx1"/>
              </a:solidFill>
            </a:endParaRPr>
          </a:p>
          <a:p>
            <a:r>
              <a:rPr lang="en-US" sz="3600" dirty="0">
                <a:solidFill>
                  <a:schemeClr val="tx1"/>
                </a:solidFill>
              </a:rPr>
              <a:t>Web3 = decentralized storage network</a:t>
            </a:r>
          </a:p>
          <a:p>
            <a:pPr lvl="1"/>
            <a:r>
              <a:rPr lang="en-US" sz="2400" dirty="0">
                <a:solidFill>
                  <a:schemeClr val="tx1"/>
                </a:solidFill>
              </a:rPr>
              <a:t>Store data on a decentralized network of nodes</a:t>
            </a:r>
          </a:p>
          <a:p>
            <a:pPr lvl="1"/>
            <a:r>
              <a:rPr lang="en-US" sz="2400" dirty="0">
                <a:solidFill>
                  <a:schemeClr val="tx1"/>
                </a:solidFill>
              </a:rPr>
              <a:t>Data is pulled from all over the world! </a:t>
            </a:r>
          </a:p>
          <a:p>
            <a:pPr lvl="1"/>
            <a:r>
              <a:rPr lang="en-US" sz="2400" dirty="0">
                <a:solidFill>
                  <a:schemeClr val="tx1"/>
                </a:solidFill>
              </a:rPr>
              <a:t>Resilience and performance comes standard</a:t>
            </a:r>
          </a:p>
          <a:p>
            <a:endParaRPr lang="en-US" sz="2400" b="1" dirty="0">
              <a:solidFill>
                <a:schemeClr val="tx1"/>
              </a:solidFill>
            </a:endParaRPr>
          </a:p>
        </p:txBody>
      </p:sp>
    </p:spTree>
    <p:extLst>
      <p:ext uri="{BB962C8B-B14F-4D97-AF65-F5344CB8AC3E}">
        <p14:creationId xmlns:p14="http://schemas.microsoft.com/office/powerpoint/2010/main" val="1612750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AFFA-758E-44EC-A51E-1406042034DE}"/>
              </a:ext>
            </a:extLst>
          </p:cNvPr>
          <p:cNvSpPr>
            <a:spLocks noGrp="1"/>
          </p:cNvSpPr>
          <p:nvPr>
            <p:ph type="title"/>
          </p:nvPr>
        </p:nvSpPr>
        <p:spPr/>
        <p:txBody>
          <a:bodyPr/>
          <a:lstStyle/>
          <a:p>
            <a:pPr algn="ctr"/>
            <a:r>
              <a:rPr lang="en-US" dirty="0" err="1"/>
              <a:t>Storj</a:t>
            </a:r>
            <a:endParaRPr lang="en-US" dirty="0"/>
          </a:p>
        </p:txBody>
      </p:sp>
      <p:pic>
        <p:nvPicPr>
          <p:cNvPr id="2050" name="Picture 2" descr="Image">
            <a:extLst>
              <a:ext uri="{FF2B5EF4-FFF2-40B4-BE49-F238E27FC236}">
                <a16:creationId xmlns:a16="http://schemas.microsoft.com/office/drawing/2014/main" id="{49C124C7-662D-1841-8561-A772EA222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11112952"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2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AFFA-758E-44EC-A51E-1406042034DE}"/>
              </a:ext>
            </a:extLst>
          </p:cNvPr>
          <p:cNvSpPr>
            <a:spLocks noGrp="1"/>
          </p:cNvSpPr>
          <p:nvPr>
            <p:ph type="title"/>
          </p:nvPr>
        </p:nvSpPr>
        <p:spPr/>
        <p:txBody>
          <a:bodyPr/>
          <a:lstStyle/>
          <a:p>
            <a:pPr algn="ctr"/>
            <a:r>
              <a:rPr lang="en-US" dirty="0" err="1"/>
              <a:t>Storj</a:t>
            </a:r>
            <a:endParaRPr lang="en-US" dirty="0"/>
          </a:p>
        </p:txBody>
      </p:sp>
      <p:pic>
        <p:nvPicPr>
          <p:cNvPr id="3" name="Picture 2">
            <a:extLst>
              <a:ext uri="{FF2B5EF4-FFF2-40B4-BE49-F238E27FC236}">
                <a16:creationId xmlns:a16="http://schemas.microsoft.com/office/drawing/2014/main" id="{079F2A1C-D102-A48F-7927-AADF9C44EF3D}"/>
              </a:ext>
            </a:extLst>
          </p:cNvPr>
          <p:cNvPicPr>
            <a:picLocks noChangeAspect="1"/>
          </p:cNvPicPr>
          <p:nvPr/>
        </p:nvPicPr>
        <p:blipFill>
          <a:blip r:embed="rId2"/>
          <a:stretch>
            <a:fillRect/>
          </a:stretch>
        </p:blipFill>
        <p:spPr>
          <a:xfrm>
            <a:off x="1323145" y="1143000"/>
            <a:ext cx="9545709" cy="4907174"/>
          </a:xfrm>
          <a:prstGeom prst="rect">
            <a:avLst/>
          </a:prstGeom>
        </p:spPr>
      </p:pic>
    </p:spTree>
    <p:extLst>
      <p:ext uri="{BB962C8B-B14F-4D97-AF65-F5344CB8AC3E}">
        <p14:creationId xmlns:p14="http://schemas.microsoft.com/office/powerpoint/2010/main" val="1674683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AFFA-758E-44EC-A51E-1406042034DE}"/>
              </a:ext>
            </a:extLst>
          </p:cNvPr>
          <p:cNvSpPr>
            <a:spLocks noGrp="1"/>
          </p:cNvSpPr>
          <p:nvPr>
            <p:ph type="title"/>
          </p:nvPr>
        </p:nvSpPr>
        <p:spPr/>
        <p:txBody>
          <a:bodyPr/>
          <a:lstStyle/>
          <a:p>
            <a:pPr algn="ctr"/>
            <a:r>
              <a:rPr lang="en-US" dirty="0" err="1"/>
              <a:t>Storj</a:t>
            </a:r>
            <a:endParaRPr lang="en-US" dirty="0"/>
          </a:p>
        </p:txBody>
      </p:sp>
      <p:pic>
        <p:nvPicPr>
          <p:cNvPr id="4" name="Picture 3">
            <a:extLst>
              <a:ext uri="{FF2B5EF4-FFF2-40B4-BE49-F238E27FC236}">
                <a16:creationId xmlns:a16="http://schemas.microsoft.com/office/drawing/2014/main" id="{D27183D1-AABF-D7D8-CBDF-EDB9937991A5}"/>
              </a:ext>
            </a:extLst>
          </p:cNvPr>
          <p:cNvPicPr>
            <a:picLocks noChangeAspect="1"/>
          </p:cNvPicPr>
          <p:nvPr/>
        </p:nvPicPr>
        <p:blipFill>
          <a:blip r:embed="rId2"/>
          <a:stretch>
            <a:fillRect/>
          </a:stretch>
        </p:blipFill>
        <p:spPr>
          <a:xfrm>
            <a:off x="1676400" y="1066800"/>
            <a:ext cx="8839200" cy="5137784"/>
          </a:xfrm>
          <a:prstGeom prst="rect">
            <a:avLst/>
          </a:prstGeom>
        </p:spPr>
      </p:pic>
    </p:spTree>
    <p:extLst>
      <p:ext uri="{BB962C8B-B14F-4D97-AF65-F5344CB8AC3E}">
        <p14:creationId xmlns:p14="http://schemas.microsoft.com/office/powerpoint/2010/main" val="203116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B469-CE86-2C8E-7C47-C5A054E8438B}"/>
              </a:ext>
            </a:extLst>
          </p:cNvPr>
          <p:cNvSpPr>
            <a:spLocks noGrp="1"/>
          </p:cNvSpPr>
          <p:nvPr>
            <p:ph type="title"/>
          </p:nvPr>
        </p:nvSpPr>
        <p:spPr>
          <a:xfrm>
            <a:off x="0" y="-76200"/>
            <a:ext cx="12192000" cy="600164"/>
          </a:xfrm>
        </p:spPr>
        <p:txBody>
          <a:bodyPr/>
          <a:lstStyle/>
          <a:p>
            <a:pPr algn="ctr"/>
            <a:r>
              <a:rPr lang="en-US" dirty="0"/>
              <a:t>Decentralized Hosting</a:t>
            </a:r>
          </a:p>
        </p:txBody>
      </p:sp>
      <p:sp>
        <p:nvSpPr>
          <p:cNvPr id="3" name="Text Placeholder 2">
            <a:extLst>
              <a:ext uri="{FF2B5EF4-FFF2-40B4-BE49-F238E27FC236}">
                <a16:creationId xmlns:a16="http://schemas.microsoft.com/office/drawing/2014/main" id="{6918D7E3-1BA9-807D-A720-D31E5E2870AE}"/>
              </a:ext>
            </a:extLst>
          </p:cNvPr>
          <p:cNvSpPr>
            <a:spLocks noGrp="1"/>
          </p:cNvSpPr>
          <p:nvPr>
            <p:ph type="body" idx="1"/>
          </p:nvPr>
        </p:nvSpPr>
        <p:spPr>
          <a:xfrm>
            <a:off x="609600" y="838200"/>
            <a:ext cx="10972800" cy="5170646"/>
          </a:xfrm>
        </p:spPr>
        <p:txBody>
          <a:bodyPr/>
          <a:lstStyle/>
          <a:p>
            <a:r>
              <a:rPr lang="en-US" sz="3600" dirty="0"/>
              <a:t>Finally, we want to host our site</a:t>
            </a:r>
          </a:p>
          <a:p>
            <a:endParaRPr lang="en-US" sz="3600" b="1" dirty="0">
              <a:solidFill>
                <a:schemeClr val="tx1"/>
              </a:solidFill>
            </a:endParaRPr>
          </a:p>
          <a:p>
            <a:r>
              <a:rPr lang="en-US" sz="3600" dirty="0">
                <a:solidFill>
                  <a:schemeClr val="tx1"/>
                </a:solidFill>
              </a:rPr>
              <a:t>Web2 = single entity</a:t>
            </a:r>
          </a:p>
          <a:p>
            <a:pPr lvl="1"/>
            <a:r>
              <a:rPr lang="en-US" sz="2400" dirty="0">
                <a:solidFill>
                  <a:schemeClr val="tx1"/>
                </a:solidFill>
              </a:rPr>
              <a:t>Store and serve it yourself or use a cloud storage provider</a:t>
            </a:r>
          </a:p>
          <a:p>
            <a:pPr lvl="1"/>
            <a:r>
              <a:rPr lang="en-US" sz="2400" dirty="0">
                <a:solidFill>
                  <a:schemeClr val="tx1"/>
                </a:solidFill>
              </a:rPr>
              <a:t>Expensive, potentially slow, very manually configured for resilience and/or performance</a:t>
            </a:r>
          </a:p>
          <a:p>
            <a:endParaRPr lang="en-US" sz="2400" b="1" dirty="0">
              <a:solidFill>
                <a:schemeClr val="tx1"/>
              </a:solidFill>
            </a:endParaRPr>
          </a:p>
          <a:p>
            <a:r>
              <a:rPr lang="en-US" sz="3600" dirty="0">
                <a:solidFill>
                  <a:schemeClr val="tx1"/>
                </a:solidFill>
              </a:rPr>
              <a:t>Web3 = decentralized storage network</a:t>
            </a:r>
          </a:p>
          <a:p>
            <a:pPr lvl="1"/>
            <a:r>
              <a:rPr lang="en-US" sz="2400" dirty="0">
                <a:solidFill>
                  <a:schemeClr val="tx1"/>
                </a:solidFill>
              </a:rPr>
              <a:t>Store data on a decentralized network of nodes</a:t>
            </a:r>
          </a:p>
          <a:p>
            <a:pPr lvl="1"/>
            <a:r>
              <a:rPr lang="en-US" sz="2400" dirty="0">
                <a:solidFill>
                  <a:schemeClr val="tx1"/>
                </a:solidFill>
              </a:rPr>
              <a:t>Data is pulled from all over the world! </a:t>
            </a:r>
          </a:p>
          <a:p>
            <a:pPr lvl="1"/>
            <a:r>
              <a:rPr lang="en-US" sz="2400" dirty="0">
                <a:solidFill>
                  <a:schemeClr val="tx1"/>
                </a:solidFill>
              </a:rPr>
              <a:t>Resilience and performance comes standard</a:t>
            </a:r>
          </a:p>
          <a:p>
            <a:endParaRPr lang="en-US" sz="2400" b="1" dirty="0">
              <a:solidFill>
                <a:schemeClr val="tx1"/>
              </a:solidFill>
            </a:endParaRPr>
          </a:p>
        </p:txBody>
      </p:sp>
    </p:spTree>
    <p:extLst>
      <p:ext uri="{BB962C8B-B14F-4D97-AF65-F5344CB8AC3E}">
        <p14:creationId xmlns:p14="http://schemas.microsoft.com/office/powerpoint/2010/main" val="2298180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C6C15-A5A2-7815-226D-FB201F075114}"/>
              </a:ext>
            </a:extLst>
          </p:cNvPr>
          <p:cNvSpPr>
            <a:spLocks noGrp="1"/>
          </p:cNvSpPr>
          <p:nvPr>
            <p:ph type="title"/>
          </p:nvPr>
        </p:nvSpPr>
        <p:spPr/>
        <p:txBody>
          <a:bodyPr/>
          <a:lstStyle/>
          <a:p>
            <a:pPr algn="ctr"/>
            <a:r>
              <a:rPr lang="en-US" dirty="0"/>
              <a:t>IPFS</a:t>
            </a:r>
          </a:p>
        </p:txBody>
      </p:sp>
      <p:pic>
        <p:nvPicPr>
          <p:cNvPr id="5" name="Picture 4">
            <a:extLst>
              <a:ext uri="{FF2B5EF4-FFF2-40B4-BE49-F238E27FC236}">
                <a16:creationId xmlns:a16="http://schemas.microsoft.com/office/drawing/2014/main" id="{A2ECCB02-06C6-0A2C-807C-27C5D8B7C436}"/>
              </a:ext>
            </a:extLst>
          </p:cNvPr>
          <p:cNvPicPr>
            <a:picLocks noChangeAspect="1"/>
          </p:cNvPicPr>
          <p:nvPr/>
        </p:nvPicPr>
        <p:blipFill>
          <a:blip r:embed="rId2"/>
          <a:stretch>
            <a:fillRect/>
          </a:stretch>
        </p:blipFill>
        <p:spPr>
          <a:xfrm>
            <a:off x="859742" y="838200"/>
            <a:ext cx="10472515" cy="5715000"/>
          </a:xfrm>
          <a:prstGeom prst="rect">
            <a:avLst/>
          </a:prstGeom>
        </p:spPr>
      </p:pic>
    </p:spTree>
    <p:extLst>
      <p:ext uri="{BB962C8B-B14F-4D97-AF65-F5344CB8AC3E}">
        <p14:creationId xmlns:p14="http://schemas.microsoft.com/office/powerpoint/2010/main" val="3919098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A85-200A-7EE4-E353-E79473144BFB}"/>
              </a:ext>
            </a:extLst>
          </p:cNvPr>
          <p:cNvSpPr>
            <a:spLocks noGrp="1"/>
          </p:cNvSpPr>
          <p:nvPr>
            <p:ph type="title"/>
          </p:nvPr>
        </p:nvSpPr>
        <p:spPr/>
        <p:txBody>
          <a:bodyPr/>
          <a:lstStyle/>
          <a:p>
            <a:pPr algn="ctr"/>
            <a:r>
              <a:rPr lang="en-US" dirty="0"/>
              <a:t>Mint a POAP</a:t>
            </a:r>
          </a:p>
        </p:txBody>
      </p:sp>
      <p:sp>
        <p:nvSpPr>
          <p:cNvPr id="3" name="Text Placeholder 2">
            <a:extLst>
              <a:ext uri="{FF2B5EF4-FFF2-40B4-BE49-F238E27FC236}">
                <a16:creationId xmlns:a16="http://schemas.microsoft.com/office/drawing/2014/main" id="{94D2C9A5-496D-6D6D-77C7-0A4373877D9C}"/>
              </a:ext>
            </a:extLst>
          </p:cNvPr>
          <p:cNvSpPr>
            <a:spLocks noGrp="1"/>
          </p:cNvSpPr>
          <p:nvPr>
            <p:ph type="body" idx="1"/>
          </p:nvPr>
        </p:nvSpPr>
        <p:spPr>
          <a:xfrm>
            <a:off x="609600" y="1577340"/>
            <a:ext cx="10972800" cy="3447098"/>
          </a:xfrm>
        </p:spPr>
        <p:txBody>
          <a:bodyPr/>
          <a:lstStyle/>
          <a:p>
            <a:pPr marL="342900" indent="-342900">
              <a:buFont typeface="+mj-lt"/>
              <a:buAutoNum type="arabicPeriod"/>
            </a:pPr>
            <a:r>
              <a:rPr lang="en-US" sz="2800" dirty="0"/>
              <a:t>Download </a:t>
            </a:r>
            <a:r>
              <a:rPr lang="en-US" sz="2800" dirty="0" err="1"/>
              <a:t>Metamask</a:t>
            </a:r>
            <a:endParaRPr lang="en-US" sz="2800" dirty="0"/>
          </a:p>
          <a:p>
            <a:pPr marL="342900" indent="-342900">
              <a:buFont typeface="+mj-lt"/>
              <a:buAutoNum type="arabicPeriod"/>
            </a:pPr>
            <a:r>
              <a:rPr lang="en-US" sz="2800" dirty="0"/>
              <a:t>Create Wallet</a:t>
            </a:r>
          </a:p>
          <a:p>
            <a:pPr marL="800100" lvl="1" indent="-342900">
              <a:buFont typeface="+mj-lt"/>
              <a:buAutoNum type="arabicPeriod"/>
            </a:pPr>
            <a:r>
              <a:rPr lang="en-US" sz="2800" dirty="0"/>
              <a:t>Passphrase</a:t>
            </a:r>
          </a:p>
          <a:p>
            <a:pPr marL="800100" lvl="1" indent="-342900">
              <a:buFont typeface="+mj-lt"/>
              <a:buAutoNum type="arabicPeriod"/>
            </a:pPr>
            <a:r>
              <a:rPr lang="en-US" sz="2800" dirty="0"/>
              <a:t>Write down secret pneumonic</a:t>
            </a:r>
          </a:p>
          <a:p>
            <a:pPr marL="342900" indent="-342900">
              <a:buFont typeface="+mj-lt"/>
              <a:buAutoNum type="arabicPeriod"/>
            </a:pPr>
            <a:r>
              <a:rPr lang="en-US" sz="2800" dirty="0"/>
              <a:t>Download POAP app</a:t>
            </a:r>
          </a:p>
          <a:p>
            <a:pPr marL="342900" indent="-342900">
              <a:buFont typeface="+mj-lt"/>
              <a:buAutoNum type="arabicPeriod"/>
            </a:pPr>
            <a:r>
              <a:rPr lang="en-US" sz="2800" dirty="0"/>
              <a:t>Connect Wallet</a:t>
            </a:r>
          </a:p>
          <a:p>
            <a:pPr marL="342900" indent="-342900">
              <a:buFont typeface="+mj-lt"/>
              <a:buAutoNum type="arabicPeriod"/>
            </a:pPr>
            <a:r>
              <a:rPr lang="en-US" sz="2800" dirty="0"/>
              <a:t>Scan QR Code</a:t>
            </a:r>
          </a:p>
          <a:p>
            <a:pPr marL="342900" indent="-342900">
              <a:buFont typeface="+mj-lt"/>
              <a:buAutoNum type="arabicPeriod"/>
            </a:pPr>
            <a:r>
              <a:rPr lang="en-US" sz="2800" dirty="0"/>
              <a:t>Mint on Gnosis (free mint)</a:t>
            </a:r>
          </a:p>
        </p:txBody>
      </p:sp>
      <p:pic>
        <p:nvPicPr>
          <p:cNvPr id="5" name="Picture 4" descr="A qr code with a white circle with a ribbon&#10;&#10;Description automatically generated">
            <a:extLst>
              <a:ext uri="{FF2B5EF4-FFF2-40B4-BE49-F238E27FC236}">
                <a16:creationId xmlns:a16="http://schemas.microsoft.com/office/drawing/2014/main" id="{365D6E9D-27F1-4AA9-7E1A-5C4918E9C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577340"/>
            <a:ext cx="4203700" cy="4203700"/>
          </a:xfrm>
          <a:prstGeom prst="rect">
            <a:avLst/>
          </a:prstGeom>
        </p:spPr>
      </p:pic>
    </p:spTree>
    <p:extLst>
      <p:ext uri="{BB962C8B-B14F-4D97-AF65-F5344CB8AC3E}">
        <p14:creationId xmlns:p14="http://schemas.microsoft.com/office/powerpoint/2010/main" val="266935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range letters and numbers on a white background&#10;&#10;Description automatically generated">
            <a:extLst>
              <a:ext uri="{FF2B5EF4-FFF2-40B4-BE49-F238E27FC236}">
                <a16:creationId xmlns:a16="http://schemas.microsoft.com/office/drawing/2014/main" id="{0A560394-74B2-8A2C-1CD1-246D4D344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2310" y="2792538"/>
            <a:ext cx="4114800" cy="1272923"/>
          </a:xfrm>
          <a:prstGeom prst="rect">
            <a:avLst/>
          </a:prstGeom>
        </p:spPr>
      </p:pic>
      <p:sp>
        <p:nvSpPr>
          <p:cNvPr id="2" name="Title 1">
            <a:extLst>
              <a:ext uri="{FF2B5EF4-FFF2-40B4-BE49-F238E27FC236}">
                <a16:creationId xmlns:a16="http://schemas.microsoft.com/office/drawing/2014/main" id="{A196B4A1-6260-EB82-7B99-E93CAA25673E}"/>
              </a:ext>
            </a:extLst>
          </p:cNvPr>
          <p:cNvSpPr>
            <a:spLocks noGrp="1"/>
          </p:cNvSpPr>
          <p:nvPr>
            <p:ph type="title"/>
          </p:nvPr>
        </p:nvSpPr>
        <p:spPr/>
        <p:txBody>
          <a:bodyPr/>
          <a:lstStyle/>
          <a:p>
            <a:pPr algn="ctr"/>
            <a:r>
              <a:rPr lang="en-US" dirty="0"/>
              <a:t>Introduction</a:t>
            </a:r>
          </a:p>
        </p:txBody>
      </p:sp>
      <p:pic>
        <p:nvPicPr>
          <p:cNvPr id="6" name="Picture 5">
            <a:extLst>
              <a:ext uri="{FF2B5EF4-FFF2-40B4-BE49-F238E27FC236}">
                <a16:creationId xmlns:a16="http://schemas.microsoft.com/office/drawing/2014/main" id="{AB4EF4EA-8539-061B-844E-8A83BD38A3CD}"/>
              </a:ext>
            </a:extLst>
          </p:cNvPr>
          <p:cNvPicPr>
            <a:picLocks noChangeAspect="1"/>
          </p:cNvPicPr>
          <p:nvPr/>
        </p:nvPicPr>
        <p:blipFill>
          <a:blip r:embed="rId3"/>
          <a:stretch>
            <a:fillRect/>
          </a:stretch>
        </p:blipFill>
        <p:spPr>
          <a:xfrm>
            <a:off x="202533" y="1219200"/>
            <a:ext cx="7621333" cy="4849939"/>
          </a:xfrm>
          <a:prstGeom prst="rect">
            <a:avLst/>
          </a:prstGeom>
        </p:spPr>
      </p:pic>
    </p:spTree>
    <p:extLst>
      <p:ext uri="{BB962C8B-B14F-4D97-AF65-F5344CB8AC3E}">
        <p14:creationId xmlns:p14="http://schemas.microsoft.com/office/powerpoint/2010/main" val="1136297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44AE-3FAC-BCC3-A28C-1180D32E8837}"/>
              </a:ext>
            </a:extLst>
          </p:cNvPr>
          <p:cNvSpPr>
            <a:spLocks noGrp="1"/>
          </p:cNvSpPr>
          <p:nvPr>
            <p:ph type="title"/>
          </p:nvPr>
        </p:nvSpPr>
        <p:spPr>
          <a:xfrm>
            <a:off x="0" y="-76200"/>
            <a:ext cx="12192000" cy="600880"/>
          </a:xfrm>
        </p:spPr>
        <p:txBody>
          <a:bodyPr/>
          <a:lstStyle/>
          <a:p>
            <a:pPr algn="ctr"/>
            <a:r>
              <a:rPr lang="en-US" dirty="0"/>
              <a:t>What is web3?</a:t>
            </a:r>
          </a:p>
        </p:txBody>
      </p:sp>
      <p:sp>
        <p:nvSpPr>
          <p:cNvPr id="3" name="Text Placeholder 2">
            <a:extLst>
              <a:ext uri="{FF2B5EF4-FFF2-40B4-BE49-F238E27FC236}">
                <a16:creationId xmlns:a16="http://schemas.microsoft.com/office/drawing/2014/main" id="{E54D631D-720E-CE5F-BC64-B1B58089DC3D}"/>
              </a:ext>
            </a:extLst>
          </p:cNvPr>
          <p:cNvSpPr>
            <a:spLocks noGrp="1"/>
          </p:cNvSpPr>
          <p:nvPr>
            <p:ph type="body" idx="1"/>
          </p:nvPr>
        </p:nvSpPr>
        <p:spPr>
          <a:xfrm>
            <a:off x="609600" y="1577340"/>
            <a:ext cx="10972800" cy="4308872"/>
          </a:xfrm>
        </p:spPr>
        <p:txBody>
          <a:bodyPr/>
          <a:lstStyle/>
          <a:p>
            <a:pPr marL="457200" lvl="1" indent="0">
              <a:buNone/>
            </a:pPr>
            <a:r>
              <a:rPr lang="en-US" sz="2800" dirty="0"/>
              <a:t>web3 is the </a:t>
            </a:r>
            <a:r>
              <a:rPr lang="en-US" sz="2800" b="1" dirty="0">
                <a:solidFill>
                  <a:srgbClr val="A20E32"/>
                </a:solidFill>
              </a:rPr>
              <a:t>third generation of the internet</a:t>
            </a:r>
          </a:p>
          <a:p>
            <a:pPr marL="457200" lvl="1" indent="0">
              <a:buNone/>
            </a:pPr>
            <a:endParaRPr lang="en-US" sz="2800" b="1" dirty="0">
              <a:solidFill>
                <a:srgbClr val="A20E32"/>
              </a:solidFill>
            </a:endParaRPr>
          </a:p>
          <a:p>
            <a:pPr marL="457200" lvl="1" indent="0">
              <a:buNone/>
            </a:pPr>
            <a:r>
              <a:rPr lang="en-US" sz="2800" dirty="0">
                <a:solidFill>
                  <a:schemeClr val="tx1"/>
                </a:solidFill>
              </a:rPr>
              <a:t>It is the broadest term to talk about </a:t>
            </a:r>
            <a:r>
              <a:rPr lang="en-US" sz="2800" b="1" dirty="0">
                <a:solidFill>
                  <a:srgbClr val="A20E32"/>
                </a:solidFill>
              </a:rPr>
              <a:t>both a family of technologies</a:t>
            </a:r>
            <a:r>
              <a:rPr lang="en-US" sz="2800" dirty="0">
                <a:solidFill>
                  <a:srgbClr val="A20E32"/>
                </a:solidFill>
              </a:rPr>
              <a:t> </a:t>
            </a:r>
            <a:r>
              <a:rPr lang="en-US" sz="2800" i="1" dirty="0">
                <a:solidFill>
                  <a:schemeClr val="tx1"/>
                </a:solidFill>
              </a:rPr>
              <a:t>and </a:t>
            </a:r>
            <a:r>
              <a:rPr lang="en-US" sz="2800" dirty="0">
                <a:solidFill>
                  <a:schemeClr val="tx1"/>
                </a:solidFill>
              </a:rPr>
              <a:t>emergent properties that are </a:t>
            </a:r>
            <a:r>
              <a:rPr lang="en-US" sz="2800" b="1" dirty="0">
                <a:solidFill>
                  <a:srgbClr val="A20E32"/>
                </a:solidFill>
              </a:rPr>
              <a:t>economic and political</a:t>
            </a:r>
          </a:p>
          <a:p>
            <a:pPr marL="457200" lvl="1" indent="0">
              <a:buNone/>
            </a:pPr>
            <a:endParaRPr lang="en-US" sz="2800" b="1" dirty="0">
              <a:solidFill>
                <a:schemeClr val="tx1"/>
              </a:solidFill>
            </a:endParaRPr>
          </a:p>
          <a:p>
            <a:pPr marL="457200" lvl="1" indent="0">
              <a:buNone/>
            </a:pPr>
            <a:r>
              <a:rPr lang="en-US" sz="2800" dirty="0">
                <a:solidFill>
                  <a:schemeClr val="tx1"/>
                </a:solidFill>
              </a:rPr>
              <a:t>Interconnects users and data in a </a:t>
            </a:r>
            <a:r>
              <a:rPr lang="en-US" sz="2800" b="1" dirty="0">
                <a:solidFill>
                  <a:srgbClr val="A20E32"/>
                </a:solidFill>
              </a:rPr>
              <a:t>decentralized protocols</a:t>
            </a:r>
          </a:p>
          <a:p>
            <a:pPr marL="457200" lvl="1" indent="0">
              <a:buNone/>
            </a:pPr>
            <a:endParaRPr lang="en-US" sz="2800" b="1" dirty="0">
              <a:solidFill>
                <a:srgbClr val="A20E32"/>
              </a:solidFill>
            </a:endParaRPr>
          </a:p>
          <a:p>
            <a:pPr marL="457200" lvl="1" indent="0">
              <a:buNone/>
            </a:pPr>
            <a:r>
              <a:rPr lang="en-US" sz="2800" b="1" dirty="0">
                <a:solidFill>
                  <a:srgbClr val="A20E32"/>
                </a:solidFill>
              </a:rPr>
              <a:t>Open, Permissionless, Trustless, Accessible</a:t>
            </a:r>
          </a:p>
          <a:p>
            <a:pPr marL="457200" lvl="1" indent="0">
              <a:buNone/>
            </a:pPr>
            <a:r>
              <a:rPr lang="en-US" sz="2800" b="1" dirty="0">
                <a:solidFill>
                  <a:srgbClr val="A20E32"/>
                </a:solidFill>
              </a:rPr>
              <a:t>	</a:t>
            </a:r>
          </a:p>
          <a:p>
            <a:pPr marL="342900" indent="-342900">
              <a:buFont typeface="+mj-lt"/>
              <a:buAutoNum type="arabicPeriod"/>
            </a:pPr>
            <a:endParaRPr lang="en-US" sz="2800" dirty="0"/>
          </a:p>
        </p:txBody>
      </p:sp>
    </p:spTree>
    <p:extLst>
      <p:ext uri="{BB962C8B-B14F-4D97-AF65-F5344CB8AC3E}">
        <p14:creationId xmlns:p14="http://schemas.microsoft.com/office/powerpoint/2010/main" val="349163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8695"/>
            <a:ext cx="12192000" cy="612648"/>
          </a:xfrm>
          <a:prstGeom prst="rect">
            <a:avLst/>
          </a:prstGeom>
        </p:spPr>
        <p:txBody>
          <a:bodyPr vert="horz" wrap="square" lIns="0" tIns="15240" rIns="0" bIns="0" rtlCol="0">
            <a:spAutoFit/>
          </a:bodyPr>
          <a:lstStyle/>
          <a:p>
            <a:pPr marL="817244" algn="ctr">
              <a:lnSpc>
                <a:spcPct val="100000"/>
              </a:lnSpc>
              <a:spcBef>
                <a:spcPts val="120"/>
              </a:spcBef>
            </a:pPr>
            <a:r>
              <a:rPr lang="en-US" spc="-10" dirty="0"/>
              <a:t>The Evolution of the Internet</a:t>
            </a:r>
            <a:endParaRPr spc="-10" dirty="0"/>
          </a:p>
        </p:txBody>
      </p:sp>
      <p:pic>
        <p:nvPicPr>
          <p:cNvPr id="4" name="Picture 3">
            <a:extLst>
              <a:ext uri="{FF2B5EF4-FFF2-40B4-BE49-F238E27FC236}">
                <a16:creationId xmlns:a16="http://schemas.microsoft.com/office/drawing/2014/main" id="{7883DE3C-30F6-1DBC-8DB6-498C903DEE27}"/>
              </a:ext>
            </a:extLst>
          </p:cNvPr>
          <p:cNvPicPr>
            <a:picLocks noChangeAspect="1"/>
          </p:cNvPicPr>
          <p:nvPr/>
        </p:nvPicPr>
        <p:blipFill>
          <a:blip r:embed="rId3"/>
          <a:stretch>
            <a:fillRect/>
          </a:stretch>
        </p:blipFill>
        <p:spPr>
          <a:xfrm>
            <a:off x="2743200" y="668863"/>
            <a:ext cx="7010400" cy="5793316"/>
          </a:xfrm>
          <a:prstGeom prst="rect">
            <a:avLst/>
          </a:prstGeom>
        </p:spPr>
      </p:pic>
      <p:sp>
        <p:nvSpPr>
          <p:cNvPr id="8" name="TextBox 7">
            <a:extLst>
              <a:ext uri="{FF2B5EF4-FFF2-40B4-BE49-F238E27FC236}">
                <a16:creationId xmlns:a16="http://schemas.microsoft.com/office/drawing/2014/main" id="{B6EFB015-26D3-361C-8E56-284F4B6C7712}"/>
              </a:ext>
            </a:extLst>
          </p:cNvPr>
          <p:cNvSpPr txBox="1"/>
          <p:nvPr/>
        </p:nvSpPr>
        <p:spPr>
          <a:xfrm>
            <a:off x="4114800" y="6602079"/>
            <a:ext cx="5562600" cy="230832"/>
          </a:xfrm>
          <a:prstGeom prst="rect">
            <a:avLst/>
          </a:prstGeom>
          <a:noFill/>
        </p:spPr>
        <p:txBody>
          <a:bodyPr wrap="square" rtlCol="0">
            <a:spAutoFit/>
          </a:bodyPr>
          <a:lstStyle/>
          <a:p>
            <a:r>
              <a:rPr lang="en-US" sz="900" dirty="0"/>
              <a:t>https://</a:t>
            </a:r>
            <a:r>
              <a:rPr lang="en-US" sz="900" dirty="0" err="1"/>
              <a:t>community.nasscom.in</a:t>
            </a:r>
            <a:r>
              <a:rPr lang="en-US" sz="900" dirty="0"/>
              <a:t>/communities/digital-transformation/web-30-next-avatar-internet</a:t>
            </a:r>
          </a:p>
        </p:txBody>
      </p:sp>
      <p:sp>
        <p:nvSpPr>
          <p:cNvPr id="9" name="TextBox 8">
            <a:extLst>
              <a:ext uri="{FF2B5EF4-FFF2-40B4-BE49-F238E27FC236}">
                <a16:creationId xmlns:a16="http://schemas.microsoft.com/office/drawing/2014/main" id="{5CFDC45D-5EF8-0D12-0632-2E4CF1A920D7}"/>
              </a:ext>
            </a:extLst>
          </p:cNvPr>
          <p:cNvSpPr txBox="1"/>
          <p:nvPr/>
        </p:nvSpPr>
        <p:spPr>
          <a:xfrm>
            <a:off x="0" y="6602079"/>
            <a:ext cx="4572000" cy="230832"/>
          </a:xfrm>
          <a:prstGeom prst="rect">
            <a:avLst/>
          </a:prstGeom>
          <a:noFill/>
        </p:spPr>
        <p:txBody>
          <a:bodyPr wrap="square" rtlCol="0">
            <a:spAutoFit/>
          </a:bodyPr>
          <a:lstStyle/>
          <a:p>
            <a:r>
              <a:rPr lang="en-US" sz="900" dirty="0"/>
              <a:t>https://</a:t>
            </a:r>
            <a:r>
              <a:rPr lang="en-US" sz="900" dirty="0" err="1"/>
              <a:t>medium.com</a:t>
            </a:r>
            <a:r>
              <a:rPr lang="en-US" sz="900" dirty="0"/>
              <a:t>/@</a:t>
            </a:r>
            <a:r>
              <a:rPr lang="en-US" sz="900" dirty="0" err="1"/>
              <a:t>POPaPOTEMUS</a:t>
            </a:r>
            <a:r>
              <a:rPr lang="en-US" sz="900" dirty="0"/>
              <a:t>/the-evolution-of-the-web-b428c07c9ddd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8695"/>
            <a:ext cx="12192000" cy="612648"/>
          </a:xfrm>
          <a:prstGeom prst="rect">
            <a:avLst/>
          </a:prstGeom>
        </p:spPr>
        <p:txBody>
          <a:bodyPr vert="horz" wrap="square" lIns="0" tIns="15240" rIns="0" bIns="0" rtlCol="0">
            <a:spAutoFit/>
          </a:bodyPr>
          <a:lstStyle/>
          <a:p>
            <a:pPr marL="817244" algn="ctr">
              <a:lnSpc>
                <a:spcPct val="100000"/>
              </a:lnSpc>
              <a:spcBef>
                <a:spcPts val="120"/>
              </a:spcBef>
            </a:pPr>
            <a:r>
              <a:rPr lang="en-US" spc="-10" dirty="0"/>
              <a:t>The Evolution of the Internet</a:t>
            </a:r>
            <a:endParaRPr spc="-10" dirty="0"/>
          </a:p>
        </p:txBody>
      </p:sp>
      <p:pic>
        <p:nvPicPr>
          <p:cNvPr id="7" name="Picture 6">
            <a:extLst>
              <a:ext uri="{FF2B5EF4-FFF2-40B4-BE49-F238E27FC236}">
                <a16:creationId xmlns:a16="http://schemas.microsoft.com/office/drawing/2014/main" id="{B0492D00-12AE-D587-2B24-F54D7D813705}"/>
              </a:ext>
            </a:extLst>
          </p:cNvPr>
          <p:cNvPicPr>
            <a:picLocks noChangeAspect="1"/>
          </p:cNvPicPr>
          <p:nvPr/>
        </p:nvPicPr>
        <p:blipFill>
          <a:blip r:embed="rId3"/>
          <a:stretch>
            <a:fillRect/>
          </a:stretch>
        </p:blipFill>
        <p:spPr>
          <a:xfrm>
            <a:off x="1676400" y="787386"/>
            <a:ext cx="9166035" cy="5611259"/>
          </a:xfrm>
          <a:prstGeom prst="rect">
            <a:avLst/>
          </a:prstGeom>
        </p:spPr>
      </p:pic>
      <p:sp>
        <p:nvSpPr>
          <p:cNvPr id="8" name="TextBox 7">
            <a:extLst>
              <a:ext uri="{FF2B5EF4-FFF2-40B4-BE49-F238E27FC236}">
                <a16:creationId xmlns:a16="http://schemas.microsoft.com/office/drawing/2014/main" id="{B6EFB015-26D3-361C-8E56-284F4B6C7712}"/>
              </a:ext>
            </a:extLst>
          </p:cNvPr>
          <p:cNvSpPr txBox="1"/>
          <p:nvPr/>
        </p:nvSpPr>
        <p:spPr>
          <a:xfrm>
            <a:off x="4114800" y="6602079"/>
            <a:ext cx="5562600" cy="230832"/>
          </a:xfrm>
          <a:prstGeom prst="rect">
            <a:avLst/>
          </a:prstGeom>
          <a:noFill/>
        </p:spPr>
        <p:txBody>
          <a:bodyPr wrap="square" rtlCol="0">
            <a:spAutoFit/>
          </a:bodyPr>
          <a:lstStyle/>
          <a:p>
            <a:r>
              <a:rPr lang="en-US" sz="900" dirty="0"/>
              <a:t>https://</a:t>
            </a:r>
            <a:r>
              <a:rPr lang="en-US" sz="900" dirty="0" err="1"/>
              <a:t>community.nasscom.in</a:t>
            </a:r>
            <a:r>
              <a:rPr lang="en-US" sz="900" dirty="0"/>
              <a:t>/communities/digital-transformation/web-30-next-avatar-internet</a:t>
            </a:r>
          </a:p>
        </p:txBody>
      </p:sp>
      <p:sp>
        <p:nvSpPr>
          <p:cNvPr id="9" name="TextBox 8">
            <a:extLst>
              <a:ext uri="{FF2B5EF4-FFF2-40B4-BE49-F238E27FC236}">
                <a16:creationId xmlns:a16="http://schemas.microsoft.com/office/drawing/2014/main" id="{5CFDC45D-5EF8-0D12-0632-2E4CF1A920D7}"/>
              </a:ext>
            </a:extLst>
          </p:cNvPr>
          <p:cNvSpPr txBox="1"/>
          <p:nvPr/>
        </p:nvSpPr>
        <p:spPr>
          <a:xfrm>
            <a:off x="0" y="6602079"/>
            <a:ext cx="4572000" cy="230832"/>
          </a:xfrm>
          <a:prstGeom prst="rect">
            <a:avLst/>
          </a:prstGeom>
          <a:noFill/>
        </p:spPr>
        <p:txBody>
          <a:bodyPr wrap="square" rtlCol="0">
            <a:spAutoFit/>
          </a:bodyPr>
          <a:lstStyle/>
          <a:p>
            <a:r>
              <a:rPr lang="en-US" sz="900" dirty="0"/>
              <a:t>https://</a:t>
            </a:r>
            <a:r>
              <a:rPr lang="en-US" sz="900" dirty="0" err="1"/>
              <a:t>medium.com</a:t>
            </a:r>
            <a:r>
              <a:rPr lang="en-US" sz="900" dirty="0"/>
              <a:t>/@</a:t>
            </a:r>
            <a:r>
              <a:rPr lang="en-US" sz="900" dirty="0" err="1"/>
              <a:t>POPaPOTEMUS</a:t>
            </a:r>
            <a:r>
              <a:rPr lang="en-US" sz="900" dirty="0"/>
              <a:t>/the-evolution-of-the-web-b428c07c9ddd</a:t>
            </a:r>
          </a:p>
        </p:txBody>
      </p:sp>
    </p:spTree>
    <p:extLst>
      <p:ext uri="{BB962C8B-B14F-4D97-AF65-F5344CB8AC3E}">
        <p14:creationId xmlns:p14="http://schemas.microsoft.com/office/powerpoint/2010/main" val="97008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8695"/>
            <a:ext cx="12192000" cy="612648"/>
          </a:xfrm>
          <a:prstGeom prst="rect">
            <a:avLst/>
          </a:prstGeom>
        </p:spPr>
        <p:txBody>
          <a:bodyPr vert="horz" wrap="square" lIns="0" tIns="15240" rIns="0" bIns="0" rtlCol="0">
            <a:spAutoFit/>
          </a:bodyPr>
          <a:lstStyle/>
          <a:p>
            <a:pPr marL="817244" algn="ctr">
              <a:lnSpc>
                <a:spcPct val="100000"/>
              </a:lnSpc>
              <a:spcBef>
                <a:spcPts val="120"/>
              </a:spcBef>
            </a:pPr>
            <a:r>
              <a:rPr lang="en-US" spc="-10" dirty="0"/>
              <a:t>The Evolution of the Internet</a:t>
            </a:r>
            <a:endParaRPr spc="-10" dirty="0"/>
          </a:p>
        </p:txBody>
      </p:sp>
      <p:pic>
        <p:nvPicPr>
          <p:cNvPr id="5" name="Picture 4">
            <a:extLst>
              <a:ext uri="{FF2B5EF4-FFF2-40B4-BE49-F238E27FC236}">
                <a16:creationId xmlns:a16="http://schemas.microsoft.com/office/drawing/2014/main" id="{1BBD7C04-155E-77E0-296A-9DCBBA935B48}"/>
              </a:ext>
            </a:extLst>
          </p:cNvPr>
          <p:cNvPicPr>
            <a:picLocks noChangeAspect="1"/>
          </p:cNvPicPr>
          <p:nvPr/>
        </p:nvPicPr>
        <p:blipFill>
          <a:blip r:embed="rId3"/>
          <a:stretch>
            <a:fillRect/>
          </a:stretch>
        </p:blipFill>
        <p:spPr>
          <a:xfrm>
            <a:off x="1929653" y="1611816"/>
            <a:ext cx="8332694" cy="3962400"/>
          </a:xfrm>
          <a:prstGeom prst="rect">
            <a:avLst/>
          </a:prstGeom>
        </p:spPr>
      </p:pic>
      <p:sp>
        <p:nvSpPr>
          <p:cNvPr id="8" name="TextBox 7">
            <a:extLst>
              <a:ext uri="{FF2B5EF4-FFF2-40B4-BE49-F238E27FC236}">
                <a16:creationId xmlns:a16="http://schemas.microsoft.com/office/drawing/2014/main" id="{B6EFB015-26D3-361C-8E56-284F4B6C7712}"/>
              </a:ext>
            </a:extLst>
          </p:cNvPr>
          <p:cNvSpPr txBox="1"/>
          <p:nvPr/>
        </p:nvSpPr>
        <p:spPr>
          <a:xfrm>
            <a:off x="4114800" y="6602079"/>
            <a:ext cx="5562600" cy="230832"/>
          </a:xfrm>
          <a:prstGeom prst="rect">
            <a:avLst/>
          </a:prstGeom>
          <a:noFill/>
        </p:spPr>
        <p:txBody>
          <a:bodyPr wrap="square" rtlCol="0">
            <a:spAutoFit/>
          </a:bodyPr>
          <a:lstStyle/>
          <a:p>
            <a:r>
              <a:rPr lang="en-US" sz="900" dirty="0"/>
              <a:t>https://</a:t>
            </a:r>
            <a:r>
              <a:rPr lang="en-US" sz="900" dirty="0" err="1"/>
              <a:t>community.nasscom.in</a:t>
            </a:r>
            <a:r>
              <a:rPr lang="en-US" sz="900" dirty="0"/>
              <a:t>/communities/digital-transformation/web-30-next-avatar-internet</a:t>
            </a:r>
          </a:p>
        </p:txBody>
      </p:sp>
      <p:sp>
        <p:nvSpPr>
          <p:cNvPr id="9" name="TextBox 8">
            <a:extLst>
              <a:ext uri="{FF2B5EF4-FFF2-40B4-BE49-F238E27FC236}">
                <a16:creationId xmlns:a16="http://schemas.microsoft.com/office/drawing/2014/main" id="{5CFDC45D-5EF8-0D12-0632-2E4CF1A920D7}"/>
              </a:ext>
            </a:extLst>
          </p:cNvPr>
          <p:cNvSpPr txBox="1"/>
          <p:nvPr/>
        </p:nvSpPr>
        <p:spPr>
          <a:xfrm>
            <a:off x="0" y="6602079"/>
            <a:ext cx="4572000" cy="230832"/>
          </a:xfrm>
          <a:prstGeom prst="rect">
            <a:avLst/>
          </a:prstGeom>
          <a:noFill/>
        </p:spPr>
        <p:txBody>
          <a:bodyPr wrap="square" rtlCol="0">
            <a:spAutoFit/>
          </a:bodyPr>
          <a:lstStyle/>
          <a:p>
            <a:r>
              <a:rPr lang="en-US" sz="900" dirty="0"/>
              <a:t>https://</a:t>
            </a:r>
            <a:r>
              <a:rPr lang="en-US" sz="900" dirty="0" err="1"/>
              <a:t>medium.com</a:t>
            </a:r>
            <a:r>
              <a:rPr lang="en-US" sz="900" dirty="0"/>
              <a:t>/@</a:t>
            </a:r>
            <a:r>
              <a:rPr lang="en-US" sz="900" dirty="0" err="1"/>
              <a:t>POPaPOTEMUS</a:t>
            </a:r>
            <a:r>
              <a:rPr lang="en-US" sz="900" dirty="0"/>
              <a:t>/the-evolution-of-the-web-b428c07c9ddd</a:t>
            </a:r>
          </a:p>
        </p:txBody>
      </p:sp>
    </p:spTree>
    <p:extLst>
      <p:ext uri="{BB962C8B-B14F-4D97-AF65-F5344CB8AC3E}">
        <p14:creationId xmlns:p14="http://schemas.microsoft.com/office/powerpoint/2010/main" val="133989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B469-CE86-2C8E-7C47-C5A054E8438B}"/>
              </a:ext>
            </a:extLst>
          </p:cNvPr>
          <p:cNvSpPr>
            <a:spLocks noGrp="1"/>
          </p:cNvSpPr>
          <p:nvPr>
            <p:ph type="title"/>
          </p:nvPr>
        </p:nvSpPr>
        <p:spPr>
          <a:xfrm>
            <a:off x="4013200" y="-76200"/>
            <a:ext cx="4165599" cy="623570"/>
          </a:xfrm>
        </p:spPr>
        <p:txBody>
          <a:bodyPr/>
          <a:lstStyle/>
          <a:p>
            <a:pPr algn="ctr"/>
            <a:r>
              <a:rPr lang="en-US" dirty="0"/>
              <a:t>Learning the Jargon</a:t>
            </a:r>
          </a:p>
        </p:txBody>
      </p:sp>
      <p:sp>
        <p:nvSpPr>
          <p:cNvPr id="3" name="Text Placeholder 2">
            <a:extLst>
              <a:ext uri="{FF2B5EF4-FFF2-40B4-BE49-F238E27FC236}">
                <a16:creationId xmlns:a16="http://schemas.microsoft.com/office/drawing/2014/main" id="{6918D7E3-1BA9-807D-A720-D31E5E2870AE}"/>
              </a:ext>
            </a:extLst>
          </p:cNvPr>
          <p:cNvSpPr>
            <a:spLocks noGrp="1"/>
          </p:cNvSpPr>
          <p:nvPr>
            <p:ph type="body" idx="1"/>
          </p:nvPr>
        </p:nvSpPr>
        <p:spPr>
          <a:xfrm>
            <a:off x="609599" y="1600200"/>
            <a:ext cx="10972800" cy="4062651"/>
          </a:xfrm>
        </p:spPr>
        <p:txBody>
          <a:bodyPr/>
          <a:lstStyle/>
          <a:p>
            <a:r>
              <a:rPr lang="en-US" sz="3600" dirty="0"/>
              <a:t>One of the biggest challenges in learning new technology is </a:t>
            </a:r>
            <a:r>
              <a:rPr lang="en-US" sz="3600" b="1" dirty="0">
                <a:solidFill>
                  <a:srgbClr val="A20E32"/>
                </a:solidFill>
              </a:rPr>
              <a:t>learning the terminology</a:t>
            </a:r>
          </a:p>
          <a:p>
            <a:endParaRPr lang="en-US" sz="3600" b="1" dirty="0">
              <a:solidFill>
                <a:srgbClr val="A20E32"/>
              </a:solidFill>
            </a:endParaRPr>
          </a:p>
          <a:p>
            <a:r>
              <a:rPr lang="en-US" sz="3600" b="1" dirty="0">
                <a:solidFill>
                  <a:schemeClr val="tx1"/>
                </a:solidFill>
              </a:rPr>
              <a:t>Blockchain </a:t>
            </a:r>
            <a:r>
              <a:rPr lang="en-US" sz="3600" b="1" dirty="0">
                <a:solidFill>
                  <a:srgbClr val="A20E32"/>
                </a:solidFill>
              </a:rPr>
              <a:t>!=</a:t>
            </a:r>
            <a:r>
              <a:rPr lang="en-US" sz="3600" b="1" dirty="0">
                <a:solidFill>
                  <a:schemeClr val="tx1"/>
                </a:solidFill>
              </a:rPr>
              <a:t> web3</a:t>
            </a:r>
          </a:p>
          <a:p>
            <a:endParaRPr lang="en-US" sz="3600" b="1" dirty="0">
              <a:solidFill>
                <a:schemeClr val="tx1"/>
              </a:solidFill>
            </a:endParaRPr>
          </a:p>
          <a:p>
            <a:r>
              <a:rPr lang="en-US" sz="3600" b="1" dirty="0">
                <a:solidFill>
                  <a:schemeClr val="tx1"/>
                </a:solidFill>
              </a:rPr>
              <a:t>Cryptocurrency </a:t>
            </a:r>
            <a:r>
              <a:rPr lang="en-US" sz="3600" b="1" dirty="0">
                <a:solidFill>
                  <a:srgbClr val="A20E32"/>
                </a:solidFill>
              </a:rPr>
              <a:t>!=</a:t>
            </a:r>
            <a:r>
              <a:rPr lang="en-US" sz="3600" b="1" dirty="0">
                <a:solidFill>
                  <a:schemeClr val="tx1"/>
                </a:solidFill>
              </a:rPr>
              <a:t> blockchain</a:t>
            </a:r>
          </a:p>
          <a:p>
            <a:endParaRPr lang="en-US" sz="2400" b="1" dirty="0">
              <a:solidFill>
                <a:schemeClr val="tx1"/>
              </a:solidFill>
            </a:endParaRPr>
          </a:p>
          <a:p>
            <a:endParaRPr lang="en-US" sz="2400" b="1" dirty="0">
              <a:solidFill>
                <a:schemeClr val="tx1"/>
              </a:solidFill>
            </a:endParaRPr>
          </a:p>
        </p:txBody>
      </p:sp>
    </p:spTree>
    <p:extLst>
      <p:ext uri="{BB962C8B-B14F-4D97-AF65-F5344CB8AC3E}">
        <p14:creationId xmlns:p14="http://schemas.microsoft.com/office/powerpoint/2010/main" val="93687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B469-CE86-2C8E-7C47-C5A054E8438B}"/>
              </a:ext>
            </a:extLst>
          </p:cNvPr>
          <p:cNvSpPr>
            <a:spLocks noGrp="1"/>
          </p:cNvSpPr>
          <p:nvPr>
            <p:ph type="title"/>
          </p:nvPr>
        </p:nvSpPr>
        <p:spPr>
          <a:xfrm>
            <a:off x="0" y="-76200"/>
            <a:ext cx="12192000" cy="1200329"/>
          </a:xfrm>
        </p:spPr>
        <p:txBody>
          <a:bodyPr/>
          <a:lstStyle/>
          <a:p>
            <a:pPr algn="ctr"/>
            <a:r>
              <a:rPr lang="en-US" dirty="0"/>
              <a:t>Learning some Jargon</a:t>
            </a:r>
          </a:p>
        </p:txBody>
      </p:sp>
      <p:sp>
        <p:nvSpPr>
          <p:cNvPr id="3" name="Text Placeholder 2">
            <a:extLst>
              <a:ext uri="{FF2B5EF4-FFF2-40B4-BE49-F238E27FC236}">
                <a16:creationId xmlns:a16="http://schemas.microsoft.com/office/drawing/2014/main" id="{6918D7E3-1BA9-807D-A720-D31E5E2870AE}"/>
              </a:ext>
            </a:extLst>
          </p:cNvPr>
          <p:cNvSpPr>
            <a:spLocks noGrp="1"/>
          </p:cNvSpPr>
          <p:nvPr>
            <p:ph type="body" idx="1"/>
          </p:nvPr>
        </p:nvSpPr>
        <p:spPr>
          <a:xfrm>
            <a:off x="609600" y="1132235"/>
            <a:ext cx="10972800" cy="5539978"/>
          </a:xfrm>
        </p:spPr>
        <p:txBody>
          <a:bodyPr/>
          <a:lstStyle/>
          <a:p>
            <a:r>
              <a:rPr lang="en-US" sz="2800" dirty="0">
                <a:solidFill>
                  <a:srgbClr val="A20E32"/>
                </a:solidFill>
              </a:rPr>
              <a:t>web3</a:t>
            </a:r>
            <a:r>
              <a:rPr lang="en-US" sz="2800" dirty="0">
                <a:solidFill>
                  <a:schemeClr val="tx1"/>
                </a:solidFill>
              </a:rPr>
              <a:t> == the suite of technologies, governance frameworks, and economic models that enable decentralized systems</a:t>
            </a:r>
          </a:p>
          <a:p>
            <a:endParaRPr lang="en-US" sz="2800" dirty="0">
              <a:solidFill>
                <a:schemeClr val="tx1"/>
              </a:solidFill>
            </a:endParaRPr>
          </a:p>
          <a:p>
            <a:r>
              <a:rPr lang="en-US" sz="2800" dirty="0">
                <a:solidFill>
                  <a:srgbClr val="A20E32"/>
                </a:solidFill>
              </a:rPr>
              <a:t>Blockchain</a:t>
            </a:r>
            <a:r>
              <a:rPr lang="en-US" sz="2800" dirty="0">
                <a:solidFill>
                  <a:schemeClr val="tx1"/>
                </a:solidFill>
              </a:rPr>
              <a:t> == a distributed ledger (database) that records transactions across multiple computers in a way that ensures security, transparency, and immutability. This decentralized structure prevents any single point of failure and makes it difficult for the data to be altered retroactively.</a:t>
            </a:r>
          </a:p>
          <a:p>
            <a:endParaRPr lang="en-US" sz="2800" dirty="0">
              <a:solidFill>
                <a:schemeClr val="tx1"/>
              </a:solidFill>
            </a:endParaRPr>
          </a:p>
          <a:p>
            <a:r>
              <a:rPr lang="en-US" sz="2800" dirty="0">
                <a:solidFill>
                  <a:srgbClr val="A20E32"/>
                </a:solidFill>
              </a:rPr>
              <a:t>Cryptocurrency </a:t>
            </a:r>
            <a:r>
              <a:rPr lang="en-US" sz="2800" dirty="0">
                <a:solidFill>
                  <a:schemeClr val="tx1"/>
                </a:solidFill>
              </a:rPr>
              <a:t>== an application of a public blockchain that uses cryptography and protocols to control the creation of additional units and verifies asset transfers. Creates digital scarcity.</a:t>
            </a:r>
            <a:endParaRPr lang="en-US" b="1" dirty="0">
              <a:solidFill>
                <a:schemeClr val="tx1"/>
              </a:solidFill>
            </a:endParaRPr>
          </a:p>
          <a:p>
            <a:endParaRPr lang="en-US" sz="2800" dirty="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3266381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7509</TotalTime>
  <Words>1642</Words>
  <Application>Microsoft Macintosh PowerPoint</Application>
  <PresentationFormat>Widescreen</PresentationFormat>
  <Paragraphs>289</Paragraphs>
  <Slides>29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web3 Workshop:   Crafting Cutting-Edge Applications   for a Decentralized Web </vt:lpstr>
      <vt:lpstr>Overview</vt:lpstr>
      <vt:lpstr>Introduction</vt:lpstr>
      <vt:lpstr>What is web3?</vt:lpstr>
      <vt:lpstr>The Evolution of the Internet</vt:lpstr>
      <vt:lpstr>The Evolution of the Internet</vt:lpstr>
      <vt:lpstr>The Evolution of the Internet</vt:lpstr>
      <vt:lpstr>Learning the Jargon</vt:lpstr>
      <vt:lpstr>Learning some Jargon</vt:lpstr>
      <vt:lpstr>Blockchain Basics</vt:lpstr>
      <vt:lpstr>Blocks</vt:lpstr>
      <vt:lpstr>Architecture</vt:lpstr>
      <vt:lpstr>Blocks</vt:lpstr>
      <vt:lpstr>Architecture</vt:lpstr>
      <vt:lpstr>Consensus</vt:lpstr>
      <vt:lpstr>Consensus</vt:lpstr>
      <vt:lpstr>web3 Workshop:   Crafting Cutting-Edge Applications   for a Decentralized Web </vt:lpstr>
      <vt:lpstr>Build Unstoppable Applications</vt:lpstr>
      <vt:lpstr>Build Unstoppable Applications</vt:lpstr>
      <vt:lpstr>Demo</vt:lpstr>
      <vt:lpstr>Connecting to Data</vt:lpstr>
      <vt:lpstr>Chainlink Price Feed</vt:lpstr>
      <vt:lpstr>Connecting to Storage</vt:lpstr>
      <vt:lpstr>Storj</vt:lpstr>
      <vt:lpstr>Storj</vt:lpstr>
      <vt:lpstr>Storj</vt:lpstr>
      <vt:lpstr>Decentralized Hosting</vt:lpstr>
      <vt:lpstr>IPFS</vt:lpstr>
      <vt:lpstr>Mint a POAP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Number Today’s Topic</dc:title>
  <cp:lastModifiedBy>Seidenberger, Scott T.</cp:lastModifiedBy>
  <cp:revision>108</cp:revision>
  <dcterms:created xsi:type="dcterms:W3CDTF">2023-06-01T13:57:06Z</dcterms:created>
  <dcterms:modified xsi:type="dcterms:W3CDTF">2023-11-21T14:41:26Z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2023-06-01T00:00:00Z</vt:filetime>
  </property>
  <property fmtid="{D5CDD505-2E9C-101B-9397-08002B2CF9AE}" pid="3" name="LastSaved">
    <vt:filetime>2023-06-01T00:00:00Z</vt:filetime>
  </property>
  <property fmtid="{D5CDD505-2E9C-101B-9397-08002B2CF9AE}" pid="4" name="Producer">
    <vt:lpwstr>macOS Version 13.4 (Build 22F66) Quartz PDFContext</vt:lpwstr>
  </property>
</Properties>
</file>